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6.jpeg" ContentType="image/jpeg"/>
  <Override PartName="/ppt/media/image28.png" ContentType="image/png"/>
  <Override PartName="/ppt/media/image5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27.jpeg" ContentType="image/jpeg"/>
  <Override PartName="/ppt/media/image19.jpeg" ContentType="image/jpeg"/>
  <Override PartName="/ppt/media/image7.png" ContentType="image/png"/>
  <Override PartName="/ppt/media/image22.jpeg" ContentType="image/jpeg"/>
  <Override PartName="/ppt/media/image9.png" ContentType="image/png"/>
  <Override PartName="/ppt/media/image20.jpeg" ContentType="image/jpeg"/>
  <Override PartName="/ppt/media/image14.jpeg" ContentType="image/jpeg"/>
  <Override PartName="/ppt/media/image8.png" ContentType="image/png"/>
  <Override PartName="/ppt/media/image13.jpeg" ContentType="image/jpeg"/>
  <Override PartName="/ppt/media/image4.png" ContentType="image/png"/>
  <Override PartName="/ppt/media/image3.png" ContentType="image/png"/>
  <Override PartName="/ppt/media/image17.jpeg" ContentType="image/jpeg"/>
  <Override PartName="/ppt/media/image2.png" ContentType="image/png"/>
  <Override PartName="/ppt/media/image25.jpeg" ContentType="image/jpeg"/>
  <Override PartName="/ppt/media/image1.png" ContentType="image/png"/>
  <Override PartName="/ppt/media/image15.jpeg" ContentType="image/jpeg"/>
  <Override PartName="/ppt/media/image16.jpeg" ContentType="image/jpeg"/>
  <Override PartName="/ppt/media/image11.png" ContentType="image/png"/>
  <Override PartName="/ppt/media/hdphoto1.wdp" ContentType="image/vnd.ms-photo"/>
  <Override PartName="/ppt/media/image18.png" ContentType="image/png"/>
  <Override PartName="/ppt/media/image21.png" ContentType="image/png"/>
  <Override PartName="/ppt/media/image12.png" ContentType="image/png"/>
  <Override PartName="/ppt/media/image23.jpeg" ContentType="image/jpeg"/>
  <Override PartName="/ppt/media/image24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869040" y="764280"/>
            <a:ext cx="603396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mo</a:t>
            </a:r>
            <a:r>
              <a:rPr b="0" lang="en-GB" sz="4400" spc="-1" strike="noStrike">
                <a:latin typeface="Arial"/>
              </a:rPr>
              <a:t>ve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slid</a:t>
            </a:r>
            <a:r>
              <a:rPr b="0" lang="en-GB" sz="4400" spc="-1" strike="noStrike">
                <a:latin typeface="Arial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k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</a:t>
            </a:r>
            <a:r>
              <a:rPr b="0" lang="en-GB" sz="2000" spc="-1" strike="noStrike">
                <a:latin typeface="Arial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92BB97B-FE19-438E-AEC5-F8E8663B9CFE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1B0F3C1-3879-433A-A271-9EBCFD7F446A}" type="slidenum">
              <a:rPr b="0" lang="fr-FR" sz="1200" spc="-1" strike="noStrike">
                <a:latin typeface="Times New Roman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297CDD9-1AE6-49AA-AE83-46D10A41796B}" type="slidenum">
              <a:rPr b="0" lang="fr-FR" sz="1200" spc="-1" strike="noStrike">
                <a:latin typeface="Times New Roman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3360384-117F-425C-A055-301CA0D370FB}" type="slidenum">
              <a:rPr b="0" lang="fr-FR" sz="1200" spc="-1" strike="noStrike">
                <a:latin typeface="Times New Roman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879E462-67B7-4615-8E4F-3956D75F19D3}" type="slidenum">
              <a:rPr b="0" lang="fr-FR" sz="1200" spc="-1" strike="noStrike">
                <a:latin typeface="Times New Roman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B46DFE0-B05C-4A99-B77D-5BEEF478535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2000" cy="105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2000" cy="365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2000" cy="105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</a:t>
            </a:r>
            <a:r>
              <a:rPr b="0" lang="en-GB" sz="4400" spc="-1" strike="noStrike">
                <a:latin typeface="Arial"/>
              </a:rPr>
              <a:t>the 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2000" cy="365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dt"/>
          </p:nvPr>
        </p:nvSpPr>
        <p:spPr>
          <a:xfrm>
            <a:off x="140040" y="5300280"/>
            <a:ext cx="112320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11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/0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3/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20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24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/>
          </p:nvPr>
        </p:nvSpPr>
        <p:spPr>
          <a:xfrm>
            <a:off x="1876680" y="5308560"/>
            <a:ext cx="632592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Step-wise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Explanatio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ns for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Constraint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Solving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/>
          </p:nvPr>
        </p:nvSpPr>
        <p:spPr>
          <a:xfrm>
            <a:off x="8816040" y="5294520"/>
            <a:ext cx="1123200" cy="3013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F69AB0-C73B-4846-855B-37893451EEE1}" type="slidenum">
              <a:rPr b="0" lang="fr-FR" sz="1200" spc="-1" strike="noStrike">
                <a:solidFill>
                  <a:srgbClr val="00339a"/>
                </a:solidFill>
                <a:latin typeface="Aptos"/>
              </a:rPr>
              <a:t>&lt;number&gt;</a:t>
            </a:fld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 of Slide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Click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to edit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the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title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text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format</a:t>
            </a:r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232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BE" sz="232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BE" sz="166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BE" sz="166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49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BE" sz="149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BE" sz="149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BE" sz="149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k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o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r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i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y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endParaRPr b="0" lang="en-BE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BE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BE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BE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BE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B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/>
          </p:nvPr>
        </p:nvSpPr>
        <p:spPr>
          <a:xfrm>
            <a:off x="140040" y="5300280"/>
            <a:ext cx="112320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11/03/2024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ftr"/>
          </p:nvPr>
        </p:nvSpPr>
        <p:spPr>
          <a:xfrm>
            <a:off x="1876680" y="5308560"/>
            <a:ext cx="632592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Step-wise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Explanatio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ns for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Constraint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Solving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sldNum"/>
          </p:nvPr>
        </p:nvSpPr>
        <p:spPr>
          <a:xfrm>
            <a:off x="8816040" y="5294520"/>
            <a:ext cx="1123200" cy="3013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A370C2-D660-4DD7-8939-571A24D75295}" type="slidenum">
              <a:rPr b="0" lang="fr-FR" sz="1200" spc="-1" strike="noStrike">
                <a:solidFill>
                  <a:srgbClr val="00339a"/>
                </a:solidFill>
                <a:latin typeface="Aptos"/>
              </a:rPr>
              <a:t>&lt;number&gt;</a:t>
            </a:fld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 of 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Sli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de</a:t>
            </a:r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microsoft.com/office/2007/relationships/hdphoto" Target="../media/hdphoto1.wdp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396720" y="-217080"/>
            <a:ext cx="90439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700" spc="-1" strike="noStrike">
                <a:solidFill>
                  <a:srgbClr val="000000"/>
                </a:solidFill>
                <a:latin typeface="Arial"/>
                <a:ea typeface="DejaVu Sans"/>
              </a:rPr>
              <a:t>Sudoku Assistant, explanation steps</a:t>
            </a:r>
            <a:endParaRPr b="0" lang="en-GB" sz="3700" spc="-1" strike="noStrike">
              <a:latin typeface="Arial"/>
            </a:endParaRPr>
          </a:p>
        </p:txBody>
      </p:sp>
      <p:pic>
        <p:nvPicPr>
          <p:cNvPr id="206" name="Picture 1601_1" descr=""/>
          <p:cNvPicPr/>
          <p:nvPr/>
        </p:nvPicPr>
        <p:blipFill>
          <a:blip r:embed="rId1"/>
          <a:stretch/>
        </p:blipFill>
        <p:spPr>
          <a:xfrm>
            <a:off x="3778200" y="1011240"/>
            <a:ext cx="2135160" cy="427356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1602_1" descr=""/>
          <p:cNvPicPr/>
          <p:nvPr/>
        </p:nvPicPr>
        <p:blipFill>
          <a:blip r:embed="rId2"/>
          <a:stretch/>
        </p:blipFill>
        <p:spPr>
          <a:xfrm>
            <a:off x="6915240" y="1060200"/>
            <a:ext cx="2108160" cy="422460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790800" y="5499000"/>
            <a:ext cx="23418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1093680" y="5499000"/>
            <a:ext cx="1263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6485400" y="806760"/>
            <a:ext cx="2968560" cy="4665240"/>
          </a:xfrm>
          <a:prstGeom prst="rect">
            <a:avLst/>
          </a:prstGeom>
          <a:noFill/>
          <a:ln w="2916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Picture 1606_1" descr=""/>
          <p:cNvPicPr/>
          <p:nvPr/>
        </p:nvPicPr>
        <p:blipFill>
          <a:blip r:embed="rId3"/>
          <a:stretch/>
        </p:blipFill>
        <p:spPr>
          <a:xfrm>
            <a:off x="8145000" y="-4680"/>
            <a:ext cx="1958760" cy="5792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1803_0" descr=""/>
          <p:cNvPicPr/>
          <p:nvPr/>
        </p:nvPicPr>
        <p:blipFill>
          <a:blip r:embed="rId4"/>
          <a:stretch/>
        </p:blipFill>
        <p:spPr>
          <a:xfrm>
            <a:off x="734400" y="1091160"/>
            <a:ext cx="2217600" cy="41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260000" y="1386000"/>
            <a:ext cx="6778080" cy="3654000"/>
          </a:xfrm>
          <a:prstGeom prst="rect">
            <a:avLst/>
          </a:prstGeom>
          <a:ln w="0">
            <a:noFill/>
          </a:ln>
        </p:spPr>
      </p:pic>
      <p:sp>
        <p:nvSpPr>
          <p:cNvPr id="297" name="TextShape 1"/>
          <p:cNvSpPr txBox="1"/>
          <p:nvPr/>
        </p:nvSpPr>
        <p:spPr>
          <a:xfrm>
            <a:off x="5710320" y="396000"/>
            <a:ext cx="2425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Incremental HS solver</a:t>
            </a:r>
            <a:br/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(e.g. Gurobi)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219680" y="144000"/>
            <a:ext cx="3640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Incremental clause learning solver</a:t>
            </a:r>
            <a:br/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(e.g. PySAT, Exact)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2243880" y="1008000"/>
            <a:ext cx="3084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Add multiple (cheap) MCSes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300" name="Line 4"/>
          <p:cNvSpPr/>
          <p:nvPr/>
        </p:nvSpPr>
        <p:spPr>
          <a:xfrm>
            <a:off x="6261120" y="685800"/>
            <a:ext cx="469800" cy="2463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5"/>
          <p:cNvSpPr/>
          <p:nvPr/>
        </p:nvSpPr>
        <p:spPr>
          <a:xfrm>
            <a:off x="1800000" y="540000"/>
            <a:ext cx="841680" cy="2647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6"/>
          <p:cNvSpPr/>
          <p:nvPr/>
        </p:nvSpPr>
        <p:spPr>
          <a:xfrm>
            <a:off x="3530520" y="1269720"/>
            <a:ext cx="406440" cy="12700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-157320" y="607320"/>
            <a:ext cx="1041732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Ho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w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to 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ex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pla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in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 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sat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isfi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abi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lity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of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co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nst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rai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nt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sat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isf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ac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tio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pr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obl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e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m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(C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SP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)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in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 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hu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m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an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-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un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de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rst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an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da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ble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wa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y?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1027440" y="1762920"/>
            <a:ext cx="79048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Explain the </a:t>
            </a:r>
            <a:r>
              <a:rPr b="0" lang="en-GB" sz="2200" spc="-1" strike="noStrike" u="sng">
                <a:solidFill>
                  <a:srgbClr val="000000"/>
                </a:solidFill>
                <a:uFillTx/>
                <a:latin typeface="NimbusRomNo9L"/>
              </a:rPr>
              <a:t>maximal </a:t>
            </a:r>
            <a:r>
              <a:rPr b="0" lang="en-GB" sz="2200" spc="-1" strike="noStrike" u="sng">
                <a:solidFill>
                  <a:srgbClr val="000000"/>
                </a:solidFill>
                <a:uFillTx/>
                <a:latin typeface="NimbusRomNo9L"/>
              </a:rPr>
              <a:t>consequence</a:t>
            </a: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 of </a:t>
            </a: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a CSP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216000" y="2772000"/>
            <a:ext cx="4641480" cy="1810800"/>
          </a:xfrm>
          <a:custGeom>
            <a:avLst/>
            <a:gdLst/>
            <a:ahLst/>
            <a:rect l="l" t="t" r="r" b="b"/>
            <a:pathLst>
              <a:path w="5185365" h="2023231">
                <a:moveTo>
                  <a:pt x="0" y="0"/>
                </a:moveTo>
                <a:cubicBezTo>
                  <a:pt x="226052" y="-28668"/>
                  <a:pt x="404526" y="272"/>
                  <a:pt x="524298" y="0"/>
                </a:cubicBezTo>
                <a:cubicBezTo>
                  <a:pt x="644070" y="-272"/>
                  <a:pt x="833200" y="50417"/>
                  <a:pt x="944889" y="0"/>
                </a:cubicBezTo>
                <a:cubicBezTo>
                  <a:pt x="1056578" y="-50417"/>
                  <a:pt x="1290175" y="43713"/>
                  <a:pt x="1624748" y="0"/>
                </a:cubicBezTo>
                <a:cubicBezTo>
                  <a:pt x="1959321" y="-43713"/>
                  <a:pt x="1980417" y="57050"/>
                  <a:pt x="2149046" y="0"/>
                </a:cubicBezTo>
                <a:cubicBezTo>
                  <a:pt x="2317675" y="-57050"/>
                  <a:pt x="2502148" y="16435"/>
                  <a:pt x="2673344" y="0"/>
                </a:cubicBezTo>
                <a:cubicBezTo>
                  <a:pt x="2844540" y="-16435"/>
                  <a:pt x="3195743" y="27948"/>
                  <a:pt x="3353203" y="0"/>
                </a:cubicBezTo>
                <a:cubicBezTo>
                  <a:pt x="3510663" y="-27948"/>
                  <a:pt x="3707936" y="41119"/>
                  <a:pt x="3825647" y="0"/>
                </a:cubicBezTo>
                <a:cubicBezTo>
                  <a:pt x="3943358" y="-41119"/>
                  <a:pt x="4331050" y="76347"/>
                  <a:pt x="4505506" y="0"/>
                </a:cubicBezTo>
                <a:cubicBezTo>
                  <a:pt x="4679962" y="-76347"/>
                  <a:pt x="4857366" y="63353"/>
                  <a:pt x="5185365" y="0"/>
                </a:cubicBezTo>
                <a:cubicBezTo>
                  <a:pt x="5245542" y="120237"/>
                  <a:pt x="5148727" y="390556"/>
                  <a:pt x="5185365" y="505808"/>
                </a:cubicBezTo>
                <a:cubicBezTo>
                  <a:pt x="5222003" y="621060"/>
                  <a:pt x="5126747" y="880250"/>
                  <a:pt x="5185365" y="1011616"/>
                </a:cubicBezTo>
                <a:cubicBezTo>
                  <a:pt x="5243983" y="1142982"/>
                  <a:pt x="5179106" y="1348833"/>
                  <a:pt x="5185365" y="1537656"/>
                </a:cubicBezTo>
                <a:cubicBezTo>
                  <a:pt x="5191624" y="1726479"/>
                  <a:pt x="5156701" y="1855868"/>
                  <a:pt x="5185365" y="2023231"/>
                </a:cubicBezTo>
                <a:cubicBezTo>
                  <a:pt x="5018054" y="2047852"/>
                  <a:pt x="4772432" y="1963252"/>
                  <a:pt x="4609213" y="2023231"/>
                </a:cubicBezTo>
                <a:cubicBezTo>
                  <a:pt x="4445994" y="2083210"/>
                  <a:pt x="4295745" y="2000671"/>
                  <a:pt x="4136769" y="2023231"/>
                </a:cubicBezTo>
                <a:cubicBezTo>
                  <a:pt x="3977793" y="2045791"/>
                  <a:pt x="3815404" y="2009455"/>
                  <a:pt x="3560617" y="2023231"/>
                </a:cubicBezTo>
                <a:cubicBezTo>
                  <a:pt x="3305830" y="2037007"/>
                  <a:pt x="3111241" y="1959659"/>
                  <a:pt x="2880758" y="2023231"/>
                </a:cubicBezTo>
                <a:cubicBezTo>
                  <a:pt x="2650275" y="2086803"/>
                  <a:pt x="2463599" y="1998576"/>
                  <a:pt x="2304607" y="2023231"/>
                </a:cubicBezTo>
                <a:cubicBezTo>
                  <a:pt x="2145615" y="2047886"/>
                  <a:pt x="2042697" y="1998554"/>
                  <a:pt x="1884016" y="2023231"/>
                </a:cubicBezTo>
                <a:cubicBezTo>
                  <a:pt x="1725335" y="2047908"/>
                  <a:pt x="1607786" y="1984358"/>
                  <a:pt x="1411572" y="2023231"/>
                </a:cubicBezTo>
                <a:cubicBezTo>
                  <a:pt x="1215358" y="2062104"/>
                  <a:pt x="1031830" y="2020027"/>
                  <a:pt x="731713" y="2023231"/>
                </a:cubicBezTo>
                <a:cubicBezTo>
                  <a:pt x="431596" y="2026435"/>
                  <a:pt x="326472" y="1975013"/>
                  <a:pt x="0" y="2023231"/>
                </a:cubicBezTo>
                <a:cubicBezTo>
                  <a:pt x="-31050" y="1870977"/>
                  <a:pt x="16074" y="1692942"/>
                  <a:pt x="0" y="1557888"/>
                </a:cubicBezTo>
                <a:cubicBezTo>
                  <a:pt x="-16074" y="1422834"/>
                  <a:pt x="42015" y="1198569"/>
                  <a:pt x="0" y="1072312"/>
                </a:cubicBezTo>
                <a:cubicBezTo>
                  <a:pt x="-42015" y="946055"/>
                  <a:pt x="48032" y="789837"/>
                  <a:pt x="0" y="627202"/>
                </a:cubicBezTo>
                <a:cubicBezTo>
                  <a:pt x="-48032" y="464567"/>
                  <a:pt x="22552" y="1594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6" name="Group 4"/>
          <p:cNvGrpSpPr/>
          <p:nvPr/>
        </p:nvGrpSpPr>
        <p:grpSpPr>
          <a:xfrm>
            <a:off x="970200" y="2624400"/>
            <a:ext cx="9153360" cy="2487600"/>
            <a:chOff x="970200" y="2624400"/>
            <a:chExt cx="9153360" cy="2487600"/>
          </a:xfrm>
        </p:grpSpPr>
        <p:sp>
          <p:nvSpPr>
            <p:cNvPr id="307" name="CustomShape 5"/>
            <p:cNvSpPr/>
            <p:nvPr/>
          </p:nvSpPr>
          <p:spPr>
            <a:xfrm>
              <a:off x="7415640" y="446940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08" name="CustomShape 6"/>
            <p:cNvSpPr/>
            <p:nvPr/>
          </p:nvSpPr>
          <p:spPr>
            <a:xfrm>
              <a:off x="6463440" y="44575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09" name="CustomShape 7"/>
            <p:cNvSpPr/>
            <p:nvPr/>
          </p:nvSpPr>
          <p:spPr>
            <a:xfrm>
              <a:off x="7829280" y="44755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0" name="CustomShape 8"/>
            <p:cNvSpPr/>
            <p:nvPr/>
          </p:nvSpPr>
          <p:spPr>
            <a:xfrm flipH="1">
              <a:off x="7934760" y="44737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1" name="CustomShape 9"/>
            <p:cNvSpPr/>
            <p:nvPr/>
          </p:nvSpPr>
          <p:spPr>
            <a:xfrm>
              <a:off x="6954480" y="44737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2" name="CustomShape 10"/>
            <p:cNvSpPr/>
            <p:nvPr/>
          </p:nvSpPr>
          <p:spPr>
            <a:xfrm>
              <a:off x="8296920" y="44737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3" name="CustomShape 11"/>
            <p:cNvSpPr/>
            <p:nvPr/>
          </p:nvSpPr>
          <p:spPr>
            <a:xfrm>
              <a:off x="6001560" y="39139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314" name="CustomShape 12"/>
            <p:cNvSpPr/>
            <p:nvPr/>
          </p:nvSpPr>
          <p:spPr>
            <a:xfrm>
              <a:off x="5330160" y="386640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315" name="Group 13"/>
            <p:cNvGrpSpPr/>
            <p:nvPr/>
          </p:nvGrpSpPr>
          <p:grpSpPr>
            <a:xfrm>
              <a:off x="5381280" y="3289680"/>
              <a:ext cx="4742280" cy="629640"/>
              <a:chOff x="5381280" y="3289680"/>
              <a:chExt cx="4742280" cy="629640"/>
            </a:xfrm>
          </p:grpSpPr>
          <p:sp>
            <p:nvSpPr>
              <p:cNvPr id="316" name="CustomShape 14"/>
              <p:cNvSpPr/>
              <p:nvPr/>
            </p:nvSpPr>
            <p:spPr>
              <a:xfrm>
                <a:off x="6037200" y="32896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(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p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e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p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e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o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f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c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-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-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6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2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9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…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8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7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317" name="CustomShape 15"/>
              <p:cNvSpPr/>
              <p:nvPr/>
            </p:nvSpPr>
            <p:spPr>
              <a:xfrm>
                <a:off x="5381280" y="333792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318" name="Group 16"/>
            <p:cNvGrpSpPr/>
            <p:nvPr/>
          </p:nvGrpSpPr>
          <p:grpSpPr>
            <a:xfrm>
              <a:off x="5342760" y="2638080"/>
              <a:ext cx="4548600" cy="516600"/>
              <a:chOff x="5342760" y="2638080"/>
              <a:chExt cx="4548600" cy="516600"/>
            </a:xfrm>
          </p:grpSpPr>
          <p:sp>
            <p:nvSpPr>
              <p:cNvPr id="319" name="CustomShape 17"/>
              <p:cNvSpPr/>
              <p:nvPr/>
            </p:nvSpPr>
            <p:spPr>
              <a:xfrm>
                <a:off x="5342760" y="269316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320" name="CustomShape 18"/>
              <p:cNvSpPr/>
              <p:nvPr/>
            </p:nvSpPr>
            <p:spPr>
              <a:xfrm>
                <a:off x="5974560" y="26380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o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st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ra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in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e.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g.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all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di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ff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er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nt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v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al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u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es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ro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w,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bl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oc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k,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d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co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lu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m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321" name="CustomShape 19"/>
            <p:cNvSpPr/>
            <p:nvPr/>
          </p:nvSpPr>
          <p:spPr>
            <a:xfrm>
              <a:off x="5220000" y="262440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20"/>
            <p:cNvSpPr/>
            <p:nvPr/>
          </p:nvSpPr>
          <p:spPr>
            <a:xfrm>
              <a:off x="970200" y="4680000"/>
              <a:ext cx="385920" cy="3308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pic>
        <p:nvPicPr>
          <p:cNvPr id="323" name="Picture 25_2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317880" y="2815200"/>
            <a:ext cx="1547640" cy="1688760"/>
          </a:xfrm>
          <a:prstGeom prst="rect">
            <a:avLst/>
          </a:prstGeom>
          <a:ln w="0">
            <a:noFill/>
          </a:ln>
        </p:spPr>
      </p:pic>
      <p:sp>
        <p:nvSpPr>
          <p:cNvPr id="324" name="CustomShape 21"/>
          <p:cNvSpPr/>
          <p:nvPr/>
        </p:nvSpPr>
        <p:spPr>
          <a:xfrm>
            <a:off x="2013840" y="3563280"/>
            <a:ext cx="941040" cy="294840"/>
          </a:xfrm>
          <a:prstGeom prst="rightArrow">
            <a:avLst>
              <a:gd name="adj1" fmla="val 49042"/>
              <a:gd name="adj2" fmla="val 47684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2"/>
          <p:cNvSpPr/>
          <p:nvPr/>
        </p:nvSpPr>
        <p:spPr>
          <a:xfrm>
            <a:off x="3564000" y="4602600"/>
            <a:ext cx="62496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326" name="Group 23"/>
          <p:cNvGrpSpPr/>
          <p:nvPr/>
        </p:nvGrpSpPr>
        <p:grpSpPr>
          <a:xfrm>
            <a:off x="3125160" y="2835720"/>
            <a:ext cx="1635480" cy="1659960"/>
            <a:chOff x="3125160" y="2835720"/>
            <a:chExt cx="1635480" cy="1659960"/>
          </a:xfrm>
        </p:grpSpPr>
        <p:pic>
          <p:nvPicPr>
            <p:cNvPr id="327" name="Picture 13379_0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3125160" y="2835720"/>
              <a:ext cx="1635480" cy="165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CustomShape 24"/>
            <p:cNvSpPr/>
            <p:nvPr/>
          </p:nvSpPr>
          <p:spPr>
            <a:xfrm>
              <a:off x="4415400" y="411264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29" name="CustomShape 25"/>
            <p:cNvSpPr/>
            <p:nvPr/>
          </p:nvSpPr>
          <p:spPr>
            <a:xfrm>
              <a:off x="3508200" y="43012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0" name="CustomShape 26"/>
            <p:cNvSpPr/>
            <p:nvPr/>
          </p:nvSpPr>
          <p:spPr>
            <a:xfrm>
              <a:off x="4214160" y="28605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1" name="CustomShape 27"/>
            <p:cNvSpPr/>
            <p:nvPr/>
          </p:nvSpPr>
          <p:spPr>
            <a:xfrm>
              <a:off x="4397760" y="28605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2" name="CustomShape 28"/>
            <p:cNvSpPr/>
            <p:nvPr/>
          </p:nvSpPr>
          <p:spPr>
            <a:xfrm>
              <a:off x="3858120" y="28735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3" name="CustomShape 29"/>
            <p:cNvSpPr/>
            <p:nvPr/>
          </p:nvSpPr>
          <p:spPr>
            <a:xfrm>
              <a:off x="4573800" y="28605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4" name="CustomShape 30"/>
            <p:cNvSpPr/>
            <p:nvPr/>
          </p:nvSpPr>
          <p:spPr>
            <a:xfrm>
              <a:off x="3679920" y="287748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5" name="CustomShape 31"/>
            <p:cNvSpPr/>
            <p:nvPr/>
          </p:nvSpPr>
          <p:spPr>
            <a:xfrm>
              <a:off x="3146760" y="30567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6" name="CustomShape 32"/>
            <p:cNvSpPr/>
            <p:nvPr/>
          </p:nvSpPr>
          <p:spPr>
            <a:xfrm>
              <a:off x="3331080" y="305568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7" name="CustomShape 33"/>
            <p:cNvSpPr/>
            <p:nvPr/>
          </p:nvSpPr>
          <p:spPr>
            <a:xfrm>
              <a:off x="4399560" y="32119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8" name="CustomShape 34"/>
            <p:cNvSpPr/>
            <p:nvPr/>
          </p:nvSpPr>
          <p:spPr>
            <a:xfrm>
              <a:off x="4036320" y="322524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9" name="CustomShape 35"/>
            <p:cNvSpPr/>
            <p:nvPr/>
          </p:nvSpPr>
          <p:spPr>
            <a:xfrm>
              <a:off x="3681720" y="32252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0" name="CustomShape 36"/>
            <p:cNvSpPr/>
            <p:nvPr/>
          </p:nvSpPr>
          <p:spPr>
            <a:xfrm>
              <a:off x="3499920" y="32252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1" name="CustomShape 37"/>
            <p:cNvSpPr/>
            <p:nvPr/>
          </p:nvSpPr>
          <p:spPr>
            <a:xfrm>
              <a:off x="4217040" y="303804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2" name="CustomShape 38"/>
            <p:cNvSpPr/>
            <p:nvPr/>
          </p:nvSpPr>
          <p:spPr>
            <a:xfrm>
              <a:off x="3688560" y="30481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3" name="CustomShape 39"/>
            <p:cNvSpPr/>
            <p:nvPr/>
          </p:nvSpPr>
          <p:spPr>
            <a:xfrm>
              <a:off x="4572720" y="32068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4" name="CustomShape 40"/>
            <p:cNvSpPr/>
            <p:nvPr/>
          </p:nvSpPr>
          <p:spPr>
            <a:xfrm>
              <a:off x="4031280" y="304164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5" name="CustomShape 41"/>
            <p:cNvSpPr/>
            <p:nvPr/>
          </p:nvSpPr>
          <p:spPr>
            <a:xfrm>
              <a:off x="3859200" y="37594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6" name="CustomShape 42"/>
            <p:cNvSpPr/>
            <p:nvPr/>
          </p:nvSpPr>
          <p:spPr>
            <a:xfrm>
              <a:off x="3679920" y="34063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7" name="CustomShape 43"/>
            <p:cNvSpPr/>
            <p:nvPr/>
          </p:nvSpPr>
          <p:spPr>
            <a:xfrm>
              <a:off x="3861000" y="34063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8" name="CustomShape 44"/>
            <p:cNvSpPr/>
            <p:nvPr/>
          </p:nvSpPr>
          <p:spPr>
            <a:xfrm>
              <a:off x="3153240" y="358380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9" name="CustomShape 45"/>
            <p:cNvSpPr/>
            <p:nvPr/>
          </p:nvSpPr>
          <p:spPr>
            <a:xfrm>
              <a:off x="3144240" y="43041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0" name="CustomShape 46"/>
            <p:cNvSpPr/>
            <p:nvPr/>
          </p:nvSpPr>
          <p:spPr>
            <a:xfrm>
              <a:off x="4039560" y="37555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1" name="CustomShape 47"/>
            <p:cNvSpPr/>
            <p:nvPr/>
          </p:nvSpPr>
          <p:spPr>
            <a:xfrm>
              <a:off x="3151440" y="39470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2" name="CustomShape 48"/>
            <p:cNvSpPr/>
            <p:nvPr/>
          </p:nvSpPr>
          <p:spPr>
            <a:xfrm>
              <a:off x="3329640" y="34124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3" name="CustomShape 49"/>
            <p:cNvSpPr/>
            <p:nvPr/>
          </p:nvSpPr>
          <p:spPr>
            <a:xfrm>
              <a:off x="3150360" y="34171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4" name="CustomShape 50"/>
            <p:cNvSpPr/>
            <p:nvPr/>
          </p:nvSpPr>
          <p:spPr>
            <a:xfrm>
              <a:off x="4217040" y="32155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5" name="CustomShape 51"/>
            <p:cNvSpPr/>
            <p:nvPr/>
          </p:nvSpPr>
          <p:spPr>
            <a:xfrm>
              <a:off x="4224600" y="358380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6" name="CustomShape 52"/>
            <p:cNvSpPr/>
            <p:nvPr/>
          </p:nvSpPr>
          <p:spPr>
            <a:xfrm>
              <a:off x="3510000" y="41241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7" name="CustomShape 53"/>
            <p:cNvSpPr/>
            <p:nvPr/>
          </p:nvSpPr>
          <p:spPr>
            <a:xfrm>
              <a:off x="3678120" y="393912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8" name="CustomShape 54"/>
            <p:cNvSpPr/>
            <p:nvPr/>
          </p:nvSpPr>
          <p:spPr>
            <a:xfrm>
              <a:off x="3856680" y="393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9" name="CustomShape 55"/>
            <p:cNvSpPr/>
            <p:nvPr/>
          </p:nvSpPr>
          <p:spPr>
            <a:xfrm>
              <a:off x="4217040" y="34023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0" name="CustomShape 56"/>
            <p:cNvSpPr/>
            <p:nvPr/>
          </p:nvSpPr>
          <p:spPr>
            <a:xfrm>
              <a:off x="4573440" y="33933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1" name="CustomShape 57"/>
            <p:cNvSpPr/>
            <p:nvPr/>
          </p:nvSpPr>
          <p:spPr>
            <a:xfrm>
              <a:off x="4406040" y="37533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2" name="CustomShape 58"/>
            <p:cNvSpPr/>
            <p:nvPr/>
          </p:nvSpPr>
          <p:spPr>
            <a:xfrm>
              <a:off x="3688560" y="375768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3" name="CustomShape 59"/>
            <p:cNvSpPr/>
            <p:nvPr/>
          </p:nvSpPr>
          <p:spPr>
            <a:xfrm>
              <a:off x="3329640" y="43041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4" name="CustomShape 60"/>
            <p:cNvSpPr/>
            <p:nvPr/>
          </p:nvSpPr>
          <p:spPr>
            <a:xfrm>
              <a:off x="3687120" y="35794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5" name="CustomShape 61"/>
            <p:cNvSpPr/>
            <p:nvPr/>
          </p:nvSpPr>
          <p:spPr>
            <a:xfrm>
              <a:off x="4043520" y="41158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6" name="CustomShape 62"/>
            <p:cNvSpPr/>
            <p:nvPr/>
          </p:nvSpPr>
          <p:spPr>
            <a:xfrm>
              <a:off x="4598280" y="429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7" name="CustomShape 63"/>
            <p:cNvSpPr/>
            <p:nvPr/>
          </p:nvSpPr>
          <p:spPr>
            <a:xfrm>
              <a:off x="4408560" y="39351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8" name="CustomShape 64"/>
            <p:cNvSpPr/>
            <p:nvPr/>
          </p:nvSpPr>
          <p:spPr>
            <a:xfrm>
              <a:off x="4237200" y="43041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9" name="CustomShape 65"/>
            <p:cNvSpPr/>
            <p:nvPr/>
          </p:nvSpPr>
          <p:spPr>
            <a:xfrm>
              <a:off x="4593960" y="411264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0" name="CustomShape 66"/>
            <p:cNvSpPr/>
            <p:nvPr/>
          </p:nvSpPr>
          <p:spPr>
            <a:xfrm>
              <a:off x="4039560" y="39387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1" name="CustomShape 67"/>
            <p:cNvSpPr/>
            <p:nvPr/>
          </p:nvSpPr>
          <p:spPr>
            <a:xfrm>
              <a:off x="4422600" y="430128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2" name="CustomShape 68"/>
            <p:cNvSpPr/>
            <p:nvPr/>
          </p:nvSpPr>
          <p:spPr>
            <a:xfrm>
              <a:off x="3871440" y="430452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3" name="CustomShape 69"/>
            <p:cNvSpPr/>
            <p:nvPr/>
          </p:nvSpPr>
          <p:spPr>
            <a:xfrm>
              <a:off x="4218840" y="393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4" name="CustomShape 70"/>
            <p:cNvSpPr/>
            <p:nvPr/>
          </p:nvSpPr>
          <p:spPr>
            <a:xfrm>
              <a:off x="3867840" y="41158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ine 1"/>
          <p:cNvSpPr/>
          <p:nvPr/>
        </p:nvSpPr>
        <p:spPr>
          <a:xfrm>
            <a:off x="11247840" y="3642120"/>
            <a:ext cx="736200" cy="22316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6" name="Line 2"/>
          <p:cNvSpPr/>
          <p:nvPr/>
        </p:nvSpPr>
        <p:spPr>
          <a:xfrm flipV="1">
            <a:off x="5280120" y="3648600"/>
            <a:ext cx="815760" cy="21776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>
            <a:off x="5291640" y="4399560"/>
            <a:ext cx="6692040" cy="1426680"/>
          </a:xfrm>
          <a:custGeom>
            <a:avLst/>
            <a:gdLst/>
            <a:ahLst/>
            <a:rect l="l" t="t" r="r" b="b"/>
            <a:pathLst>
              <a:path w="6692434" h="1426881">
                <a:moveTo>
                  <a:pt x="0" y="0"/>
                </a:moveTo>
                <a:cubicBezTo>
                  <a:pt x="252808" y="-22700"/>
                  <a:pt x="383428" y="3282"/>
                  <a:pt x="624627" y="0"/>
                </a:cubicBezTo>
                <a:cubicBezTo>
                  <a:pt x="865826" y="-3282"/>
                  <a:pt x="995441" y="23233"/>
                  <a:pt x="1115406" y="0"/>
                </a:cubicBezTo>
                <a:cubicBezTo>
                  <a:pt x="1235371" y="-23233"/>
                  <a:pt x="1445796" y="24557"/>
                  <a:pt x="1606184" y="0"/>
                </a:cubicBezTo>
                <a:cubicBezTo>
                  <a:pt x="1766572" y="-24557"/>
                  <a:pt x="1817288" y="41623"/>
                  <a:pt x="1963114" y="0"/>
                </a:cubicBezTo>
                <a:cubicBezTo>
                  <a:pt x="2108940" y="-41623"/>
                  <a:pt x="2212483" y="33341"/>
                  <a:pt x="2386968" y="0"/>
                </a:cubicBezTo>
                <a:cubicBezTo>
                  <a:pt x="2561453" y="-33341"/>
                  <a:pt x="2730638" y="9998"/>
                  <a:pt x="3011595" y="0"/>
                </a:cubicBezTo>
                <a:cubicBezTo>
                  <a:pt x="3292552" y="-9998"/>
                  <a:pt x="3451010" y="66167"/>
                  <a:pt x="3569298" y="0"/>
                </a:cubicBezTo>
                <a:cubicBezTo>
                  <a:pt x="3687586" y="-66167"/>
                  <a:pt x="3899129" y="24126"/>
                  <a:pt x="4060077" y="0"/>
                </a:cubicBezTo>
                <a:cubicBezTo>
                  <a:pt x="4221025" y="-24126"/>
                  <a:pt x="4411672" y="47877"/>
                  <a:pt x="4550855" y="0"/>
                </a:cubicBezTo>
                <a:cubicBezTo>
                  <a:pt x="4690038" y="-47877"/>
                  <a:pt x="4767597" y="16370"/>
                  <a:pt x="4907785" y="0"/>
                </a:cubicBezTo>
                <a:cubicBezTo>
                  <a:pt x="5047973" y="-16370"/>
                  <a:pt x="5255541" y="53711"/>
                  <a:pt x="5398563" y="0"/>
                </a:cubicBezTo>
                <a:cubicBezTo>
                  <a:pt x="5541585" y="-53711"/>
                  <a:pt x="5931853" y="73267"/>
                  <a:pt x="6090115" y="0"/>
                </a:cubicBezTo>
                <a:cubicBezTo>
                  <a:pt x="6248377" y="-73267"/>
                  <a:pt x="6403692" y="18348"/>
                  <a:pt x="6692434" y="0"/>
                </a:cubicBezTo>
                <a:cubicBezTo>
                  <a:pt x="6729622" y="131215"/>
                  <a:pt x="6678251" y="335487"/>
                  <a:pt x="6692434" y="489896"/>
                </a:cubicBezTo>
                <a:cubicBezTo>
                  <a:pt x="6706617" y="644305"/>
                  <a:pt x="6651372" y="761271"/>
                  <a:pt x="6692434" y="936985"/>
                </a:cubicBezTo>
                <a:cubicBezTo>
                  <a:pt x="6733496" y="1112699"/>
                  <a:pt x="6690394" y="1305756"/>
                  <a:pt x="6692434" y="1426881"/>
                </a:cubicBezTo>
                <a:cubicBezTo>
                  <a:pt x="6564898" y="1483145"/>
                  <a:pt x="6340192" y="1402614"/>
                  <a:pt x="6201656" y="1426881"/>
                </a:cubicBezTo>
                <a:cubicBezTo>
                  <a:pt x="6063120" y="1451148"/>
                  <a:pt x="5906750" y="1392493"/>
                  <a:pt x="5643953" y="1426881"/>
                </a:cubicBezTo>
                <a:cubicBezTo>
                  <a:pt x="5381156" y="1461269"/>
                  <a:pt x="5342277" y="1397953"/>
                  <a:pt x="5153174" y="1426881"/>
                </a:cubicBezTo>
                <a:cubicBezTo>
                  <a:pt x="4964071" y="1455809"/>
                  <a:pt x="4812693" y="1372510"/>
                  <a:pt x="4595471" y="1426881"/>
                </a:cubicBezTo>
                <a:cubicBezTo>
                  <a:pt x="4378249" y="1481252"/>
                  <a:pt x="4170352" y="1377174"/>
                  <a:pt x="3970844" y="1426881"/>
                </a:cubicBezTo>
                <a:cubicBezTo>
                  <a:pt x="3771336" y="1476588"/>
                  <a:pt x="3604836" y="1397986"/>
                  <a:pt x="3346217" y="1426881"/>
                </a:cubicBezTo>
                <a:cubicBezTo>
                  <a:pt x="3087598" y="1455776"/>
                  <a:pt x="2835238" y="1384413"/>
                  <a:pt x="2654665" y="1426881"/>
                </a:cubicBezTo>
                <a:cubicBezTo>
                  <a:pt x="2474092" y="1469349"/>
                  <a:pt x="2294119" y="1422385"/>
                  <a:pt x="1963114" y="1426881"/>
                </a:cubicBezTo>
                <a:cubicBezTo>
                  <a:pt x="1632109" y="1431377"/>
                  <a:pt x="1555026" y="1361180"/>
                  <a:pt x="1405411" y="1426881"/>
                </a:cubicBezTo>
                <a:cubicBezTo>
                  <a:pt x="1255796" y="1492582"/>
                  <a:pt x="966729" y="1363524"/>
                  <a:pt x="847708" y="1426881"/>
                </a:cubicBezTo>
                <a:cubicBezTo>
                  <a:pt x="728687" y="1490238"/>
                  <a:pt x="379464" y="1419265"/>
                  <a:pt x="0" y="1426881"/>
                </a:cubicBezTo>
                <a:cubicBezTo>
                  <a:pt x="-41140" y="1230860"/>
                  <a:pt x="9358" y="1095533"/>
                  <a:pt x="0" y="936985"/>
                </a:cubicBezTo>
                <a:cubicBezTo>
                  <a:pt x="-9358" y="778437"/>
                  <a:pt x="44697" y="632683"/>
                  <a:pt x="0" y="489896"/>
                </a:cubicBezTo>
                <a:cubicBezTo>
                  <a:pt x="-44697" y="347109"/>
                  <a:pt x="15174" y="188754"/>
                  <a:pt x="0" y="0"/>
                </a:cubicBezTo>
                <a:close/>
                <a:moveTo>
                  <a:pt x="0" y="0"/>
                </a:moveTo>
                <a:cubicBezTo>
                  <a:pt x="312626" y="-31672"/>
                  <a:pt x="354224" y="33822"/>
                  <a:pt x="691552" y="0"/>
                </a:cubicBezTo>
                <a:cubicBezTo>
                  <a:pt x="1028880" y="-33822"/>
                  <a:pt x="972727" y="36485"/>
                  <a:pt x="1048481" y="0"/>
                </a:cubicBezTo>
                <a:cubicBezTo>
                  <a:pt x="1124235" y="-36485"/>
                  <a:pt x="1420657" y="49721"/>
                  <a:pt x="1539260" y="0"/>
                </a:cubicBezTo>
                <a:cubicBezTo>
                  <a:pt x="1657863" y="-49721"/>
                  <a:pt x="1900869" y="24675"/>
                  <a:pt x="2030038" y="0"/>
                </a:cubicBezTo>
                <a:cubicBezTo>
                  <a:pt x="2159207" y="-24675"/>
                  <a:pt x="2298994" y="13049"/>
                  <a:pt x="2386968" y="0"/>
                </a:cubicBezTo>
                <a:cubicBezTo>
                  <a:pt x="2474942" y="-13049"/>
                  <a:pt x="2833361" y="60712"/>
                  <a:pt x="3011595" y="0"/>
                </a:cubicBezTo>
                <a:cubicBezTo>
                  <a:pt x="3189829" y="-60712"/>
                  <a:pt x="3356776" y="65108"/>
                  <a:pt x="3569298" y="0"/>
                </a:cubicBezTo>
                <a:cubicBezTo>
                  <a:pt x="3781820" y="-65108"/>
                  <a:pt x="4075588" y="29964"/>
                  <a:pt x="4260850" y="0"/>
                </a:cubicBezTo>
                <a:cubicBezTo>
                  <a:pt x="4446112" y="-29964"/>
                  <a:pt x="4530774" y="33133"/>
                  <a:pt x="4617779" y="0"/>
                </a:cubicBezTo>
                <a:cubicBezTo>
                  <a:pt x="4704784" y="-33133"/>
                  <a:pt x="4970934" y="80532"/>
                  <a:pt x="5309331" y="0"/>
                </a:cubicBezTo>
                <a:cubicBezTo>
                  <a:pt x="5647728" y="-80532"/>
                  <a:pt x="5587165" y="26775"/>
                  <a:pt x="5800109" y="0"/>
                </a:cubicBezTo>
                <a:cubicBezTo>
                  <a:pt x="6013053" y="-26775"/>
                  <a:pt x="6446196" y="70444"/>
                  <a:pt x="6692434" y="0"/>
                </a:cubicBezTo>
                <a:cubicBezTo>
                  <a:pt x="6742921" y="114847"/>
                  <a:pt x="6680765" y="344224"/>
                  <a:pt x="6692434" y="461358"/>
                </a:cubicBezTo>
                <a:cubicBezTo>
                  <a:pt x="6704103" y="578492"/>
                  <a:pt x="6674101" y="796673"/>
                  <a:pt x="6692434" y="922716"/>
                </a:cubicBezTo>
                <a:cubicBezTo>
                  <a:pt x="6710767" y="1048759"/>
                  <a:pt x="6685195" y="1222397"/>
                  <a:pt x="6692434" y="1426881"/>
                </a:cubicBezTo>
                <a:cubicBezTo>
                  <a:pt x="6568622" y="1473633"/>
                  <a:pt x="6287789" y="1366729"/>
                  <a:pt x="6134731" y="1426881"/>
                </a:cubicBezTo>
                <a:cubicBezTo>
                  <a:pt x="5981673" y="1487033"/>
                  <a:pt x="5775452" y="1419462"/>
                  <a:pt x="5643953" y="1426881"/>
                </a:cubicBezTo>
                <a:cubicBezTo>
                  <a:pt x="5512454" y="1434300"/>
                  <a:pt x="5421617" y="1394185"/>
                  <a:pt x="5220099" y="1426881"/>
                </a:cubicBezTo>
                <a:cubicBezTo>
                  <a:pt x="5018581" y="1459577"/>
                  <a:pt x="4963184" y="1410531"/>
                  <a:pt x="4729320" y="1426881"/>
                </a:cubicBezTo>
                <a:cubicBezTo>
                  <a:pt x="4495456" y="1443231"/>
                  <a:pt x="4443689" y="1360970"/>
                  <a:pt x="4171617" y="1426881"/>
                </a:cubicBezTo>
                <a:cubicBezTo>
                  <a:pt x="3899545" y="1492792"/>
                  <a:pt x="3823232" y="1418537"/>
                  <a:pt x="3613914" y="1426881"/>
                </a:cubicBezTo>
                <a:cubicBezTo>
                  <a:pt x="3404596" y="1435225"/>
                  <a:pt x="3140427" y="1388363"/>
                  <a:pt x="2922363" y="1426881"/>
                </a:cubicBezTo>
                <a:cubicBezTo>
                  <a:pt x="2704299" y="1465399"/>
                  <a:pt x="2424441" y="1350589"/>
                  <a:pt x="2230811" y="1426881"/>
                </a:cubicBezTo>
                <a:cubicBezTo>
                  <a:pt x="2037181" y="1503173"/>
                  <a:pt x="1988552" y="1388061"/>
                  <a:pt x="1806957" y="1426881"/>
                </a:cubicBezTo>
                <a:cubicBezTo>
                  <a:pt x="1625362" y="1465701"/>
                  <a:pt x="1551263" y="1377394"/>
                  <a:pt x="1383103" y="1426881"/>
                </a:cubicBezTo>
                <a:cubicBezTo>
                  <a:pt x="1214943" y="1476368"/>
                  <a:pt x="1134990" y="1377354"/>
                  <a:pt x="892325" y="1426881"/>
                </a:cubicBezTo>
                <a:cubicBezTo>
                  <a:pt x="649660" y="1476408"/>
                  <a:pt x="182741" y="1405530"/>
                  <a:pt x="0" y="1426881"/>
                </a:cubicBezTo>
                <a:cubicBezTo>
                  <a:pt x="-13691" y="1204166"/>
                  <a:pt x="45625" y="1126663"/>
                  <a:pt x="0" y="936985"/>
                </a:cubicBezTo>
                <a:cubicBezTo>
                  <a:pt x="-45625" y="747307"/>
                  <a:pt x="6599" y="662396"/>
                  <a:pt x="0" y="447089"/>
                </a:cubicBezTo>
                <a:cubicBezTo>
                  <a:pt x="-6599" y="231782"/>
                  <a:pt x="9294" y="18047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64_2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5349960" y="4552560"/>
            <a:ext cx="980280" cy="1104120"/>
          </a:xfrm>
          <a:prstGeom prst="rect">
            <a:avLst/>
          </a:prstGeom>
          <a:ln w="0">
            <a:noFill/>
          </a:ln>
        </p:spPr>
      </p:pic>
      <p:grpSp>
        <p:nvGrpSpPr>
          <p:cNvPr id="379" name="Group 4"/>
          <p:cNvGrpSpPr/>
          <p:nvPr/>
        </p:nvGrpSpPr>
        <p:grpSpPr>
          <a:xfrm>
            <a:off x="6911640" y="4552560"/>
            <a:ext cx="980280" cy="1104120"/>
            <a:chOff x="6911640" y="4552560"/>
            <a:chExt cx="980280" cy="1104120"/>
          </a:xfrm>
        </p:grpSpPr>
        <p:pic>
          <p:nvPicPr>
            <p:cNvPr id="380" name="Picture 66_2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6911640" y="4552560"/>
              <a:ext cx="980280" cy="110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CustomShape 5"/>
            <p:cNvSpPr/>
            <p:nvPr/>
          </p:nvSpPr>
          <p:spPr>
            <a:xfrm>
              <a:off x="7106040" y="4782600"/>
              <a:ext cx="1364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fr-FR" sz="600" spc="-1" strike="noStrike">
                  <a:solidFill>
                    <a:srgbClr val="ff0000"/>
                  </a:solidFill>
                  <a:latin typeface="Aptos"/>
                </a:rPr>
                <a:t>5</a:t>
              </a:r>
              <a:endParaRPr b="0" lang="en-GB" sz="600" spc="-1" strike="noStrike">
                <a:latin typeface="Arial"/>
              </a:endParaRPr>
            </a:p>
          </p:txBody>
        </p:sp>
      </p:grpSp>
      <p:sp>
        <p:nvSpPr>
          <p:cNvPr id="382" name="CustomShape 6"/>
          <p:cNvSpPr/>
          <p:nvPr/>
        </p:nvSpPr>
        <p:spPr>
          <a:xfrm>
            <a:off x="6444000" y="4938120"/>
            <a:ext cx="3538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800568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4" name="Group 8"/>
          <p:cNvGrpSpPr/>
          <p:nvPr/>
        </p:nvGrpSpPr>
        <p:grpSpPr>
          <a:xfrm>
            <a:off x="8471160" y="4552560"/>
            <a:ext cx="980280" cy="1104120"/>
            <a:chOff x="8471160" y="4552560"/>
            <a:chExt cx="980280" cy="1104120"/>
          </a:xfrm>
        </p:grpSpPr>
        <p:pic>
          <p:nvPicPr>
            <p:cNvPr id="385" name="Picture 4_2" descr="A sudoku game with numbers&#10;&#10;Description automatically generated"/>
            <p:cNvPicPr/>
            <p:nvPr/>
          </p:nvPicPr>
          <p:blipFill>
            <a:blip r:embed="rId3"/>
            <a:srcRect l="1061" t="626" r="2831" b="2024"/>
            <a:stretch/>
          </p:blipFill>
          <p:spPr>
            <a:xfrm>
              <a:off x="8471160" y="4552560"/>
              <a:ext cx="980280" cy="110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6" name="CustomShape 9"/>
            <p:cNvSpPr/>
            <p:nvPr/>
          </p:nvSpPr>
          <p:spPr>
            <a:xfrm>
              <a:off x="8673120" y="4776840"/>
              <a:ext cx="136440" cy="18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6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600" spc="-1" strike="noStrike">
                <a:latin typeface="Arial"/>
              </a:endParaRPr>
            </a:p>
          </p:txBody>
        </p:sp>
        <p:sp>
          <p:nvSpPr>
            <p:cNvPr id="387" name="CustomShape 10"/>
            <p:cNvSpPr/>
            <p:nvPr/>
          </p:nvSpPr>
          <p:spPr>
            <a:xfrm>
              <a:off x="8897400" y="5131800"/>
              <a:ext cx="136440" cy="18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fr-FR" sz="600" spc="-1" strike="noStrike">
                  <a:solidFill>
                    <a:srgbClr val="ff0000"/>
                  </a:solidFill>
                  <a:latin typeface="Aptos"/>
                </a:rPr>
                <a:t>1</a:t>
              </a:r>
              <a:endParaRPr b="0" lang="en-GB" sz="600" spc="-1" strike="noStrike">
                <a:latin typeface="Arial"/>
              </a:endParaRPr>
            </a:p>
          </p:txBody>
        </p:sp>
      </p:grpSp>
      <p:sp>
        <p:nvSpPr>
          <p:cNvPr id="388" name="CustomShape 11"/>
          <p:cNvSpPr/>
          <p:nvPr/>
        </p:nvSpPr>
        <p:spPr>
          <a:xfrm>
            <a:off x="956520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1038960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9912960" y="4986720"/>
            <a:ext cx="481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…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6089400" y="1638720"/>
            <a:ext cx="5185080" cy="2022840"/>
          </a:xfrm>
          <a:custGeom>
            <a:avLst/>
            <a:gdLst/>
            <a:ahLst/>
            <a:rect l="l" t="t" r="r" b="b"/>
            <a:pathLst>
              <a:path w="5185365" h="2023231">
                <a:moveTo>
                  <a:pt x="0" y="0"/>
                </a:moveTo>
                <a:cubicBezTo>
                  <a:pt x="226052" y="-28668"/>
                  <a:pt x="404526" y="272"/>
                  <a:pt x="524298" y="0"/>
                </a:cubicBezTo>
                <a:cubicBezTo>
                  <a:pt x="644070" y="-272"/>
                  <a:pt x="833200" y="50417"/>
                  <a:pt x="944889" y="0"/>
                </a:cubicBezTo>
                <a:cubicBezTo>
                  <a:pt x="1056578" y="-50417"/>
                  <a:pt x="1290175" y="43713"/>
                  <a:pt x="1624748" y="0"/>
                </a:cubicBezTo>
                <a:cubicBezTo>
                  <a:pt x="1959321" y="-43713"/>
                  <a:pt x="1980417" y="57050"/>
                  <a:pt x="2149046" y="0"/>
                </a:cubicBezTo>
                <a:cubicBezTo>
                  <a:pt x="2317675" y="-57050"/>
                  <a:pt x="2502148" y="16435"/>
                  <a:pt x="2673344" y="0"/>
                </a:cubicBezTo>
                <a:cubicBezTo>
                  <a:pt x="2844540" y="-16435"/>
                  <a:pt x="3195743" y="27948"/>
                  <a:pt x="3353203" y="0"/>
                </a:cubicBezTo>
                <a:cubicBezTo>
                  <a:pt x="3510663" y="-27948"/>
                  <a:pt x="3707936" y="41119"/>
                  <a:pt x="3825647" y="0"/>
                </a:cubicBezTo>
                <a:cubicBezTo>
                  <a:pt x="3943358" y="-41119"/>
                  <a:pt x="4331050" y="76347"/>
                  <a:pt x="4505506" y="0"/>
                </a:cubicBezTo>
                <a:cubicBezTo>
                  <a:pt x="4679962" y="-76347"/>
                  <a:pt x="4857366" y="63353"/>
                  <a:pt x="5185365" y="0"/>
                </a:cubicBezTo>
                <a:cubicBezTo>
                  <a:pt x="5245542" y="120237"/>
                  <a:pt x="5148727" y="390556"/>
                  <a:pt x="5185365" y="505808"/>
                </a:cubicBezTo>
                <a:cubicBezTo>
                  <a:pt x="5222003" y="621060"/>
                  <a:pt x="5126747" y="880250"/>
                  <a:pt x="5185365" y="1011616"/>
                </a:cubicBezTo>
                <a:cubicBezTo>
                  <a:pt x="5243983" y="1142982"/>
                  <a:pt x="5179106" y="1348833"/>
                  <a:pt x="5185365" y="1537656"/>
                </a:cubicBezTo>
                <a:cubicBezTo>
                  <a:pt x="5191624" y="1726479"/>
                  <a:pt x="5156701" y="1855868"/>
                  <a:pt x="5185365" y="2023231"/>
                </a:cubicBezTo>
                <a:cubicBezTo>
                  <a:pt x="5018054" y="2047852"/>
                  <a:pt x="4772432" y="1963252"/>
                  <a:pt x="4609213" y="2023231"/>
                </a:cubicBezTo>
                <a:cubicBezTo>
                  <a:pt x="4445994" y="2083210"/>
                  <a:pt x="4295745" y="2000671"/>
                  <a:pt x="4136769" y="2023231"/>
                </a:cubicBezTo>
                <a:cubicBezTo>
                  <a:pt x="3977793" y="2045791"/>
                  <a:pt x="3815404" y="2009455"/>
                  <a:pt x="3560617" y="2023231"/>
                </a:cubicBezTo>
                <a:cubicBezTo>
                  <a:pt x="3305830" y="2037007"/>
                  <a:pt x="3111241" y="1959659"/>
                  <a:pt x="2880758" y="2023231"/>
                </a:cubicBezTo>
                <a:cubicBezTo>
                  <a:pt x="2650275" y="2086803"/>
                  <a:pt x="2463599" y="1998576"/>
                  <a:pt x="2304607" y="2023231"/>
                </a:cubicBezTo>
                <a:cubicBezTo>
                  <a:pt x="2145615" y="2047886"/>
                  <a:pt x="2042697" y="1998554"/>
                  <a:pt x="1884016" y="2023231"/>
                </a:cubicBezTo>
                <a:cubicBezTo>
                  <a:pt x="1725335" y="2047908"/>
                  <a:pt x="1607786" y="1984358"/>
                  <a:pt x="1411572" y="2023231"/>
                </a:cubicBezTo>
                <a:cubicBezTo>
                  <a:pt x="1215358" y="2062104"/>
                  <a:pt x="1031830" y="2020027"/>
                  <a:pt x="731713" y="2023231"/>
                </a:cubicBezTo>
                <a:cubicBezTo>
                  <a:pt x="431596" y="2026435"/>
                  <a:pt x="326472" y="1975013"/>
                  <a:pt x="0" y="2023231"/>
                </a:cubicBezTo>
                <a:cubicBezTo>
                  <a:pt x="-31050" y="1870977"/>
                  <a:pt x="16074" y="1692942"/>
                  <a:pt x="0" y="1557888"/>
                </a:cubicBezTo>
                <a:cubicBezTo>
                  <a:pt x="-16074" y="1422834"/>
                  <a:pt x="42015" y="1198569"/>
                  <a:pt x="0" y="1072312"/>
                </a:cubicBezTo>
                <a:cubicBezTo>
                  <a:pt x="-42015" y="946055"/>
                  <a:pt x="48032" y="789837"/>
                  <a:pt x="0" y="627202"/>
                </a:cubicBezTo>
                <a:cubicBezTo>
                  <a:pt x="-48032" y="464567"/>
                  <a:pt x="22552" y="1594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Line 15"/>
          <p:cNvSpPr/>
          <p:nvPr/>
        </p:nvSpPr>
        <p:spPr>
          <a:xfrm flipV="1">
            <a:off x="5271840" y="1636200"/>
            <a:ext cx="817200" cy="27666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Line 16"/>
          <p:cNvSpPr/>
          <p:nvPr/>
        </p:nvSpPr>
        <p:spPr>
          <a:xfrm>
            <a:off x="11288880" y="1618200"/>
            <a:ext cx="720000" cy="28598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94" name="Picture 60_2" descr="A grid of numbers on a white surface&#10;&#10;Description automatically generated"/>
          <p:cNvPicPr/>
          <p:nvPr/>
        </p:nvPicPr>
        <p:blipFill>
          <a:blip r:embed="rId4"/>
          <a:stretch/>
        </p:blipFill>
        <p:spPr>
          <a:xfrm>
            <a:off x="10855440" y="4492080"/>
            <a:ext cx="1040040" cy="1229040"/>
          </a:xfrm>
          <a:prstGeom prst="rect">
            <a:avLst/>
          </a:prstGeom>
          <a:ln w="0">
            <a:noFill/>
          </a:ln>
        </p:spPr>
      </p:pic>
      <p:sp>
        <p:nvSpPr>
          <p:cNvPr id="395" name="CustomShape 17"/>
          <p:cNvSpPr/>
          <p:nvPr/>
        </p:nvSpPr>
        <p:spPr>
          <a:xfrm>
            <a:off x="123120" y="3700080"/>
            <a:ext cx="4063320" cy="26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q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q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u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c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f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f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c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v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1" i="1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1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q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(</a:t>
            </a: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)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CustomShape 18"/>
          <p:cNvSpPr/>
          <p:nvPr/>
        </p:nvSpPr>
        <p:spPr>
          <a:xfrm>
            <a:off x="5579280" y="589140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7" name="CustomShape 19"/>
          <p:cNvSpPr/>
          <p:nvPr/>
        </p:nvSpPr>
        <p:spPr>
          <a:xfrm>
            <a:off x="7242840" y="590148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8" name="CustomShape 20"/>
          <p:cNvSpPr/>
          <p:nvPr/>
        </p:nvSpPr>
        <p:spPr>
          <a:xfrm>
            <a:off x="8723160" y="587664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9" name="CustomShape 21"/>
          <p:cNvSpPr/>
          <p:nvPr/>
        </p:nvSpPr>
        <p:spPr>
          <a:xfrm>
            <a:off x="11229840" y="5873760"/>
            <a:ext cx="60300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en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0" name="CustomShape 22"/>
          <p:cNvSpPr/>
          <p:nvPr/>
        </p:nvSpPr>
        <p:spPr>
          <a:xfrm>
            <a:off x="130680" y="394200"/>
            <a:ext cx="11878200" cy="34308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Roboto"/>
                <a:ea typeface="Roboto"/>
              </a:rPr>
              <a:t>Step-wise explaining the maximal consequence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23"/>
          <p:cNvSpPr/>
          <p:nvPr/>
        </p:nvSpPr>
        <p:spPr>
          <a:xfrm>
            <a:off x="130680" y="812880"/>
            <a:ext cx="4319280" cy="359640"/>
          </a:xfrm>
          <a:prstGeom prst="rect">
            <a:avLst/>
          </a:prstGeom>
          <a:solidFill>
            <a:srgbClr val="0033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Roboto"/>
                <a:ea typeface="Roboto"/>
              </a:rPr>
              <a:t>Explanation-producing problem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2" name="CustomShape 24"/>
          <p:cNvSpPr/>
          <p:nvPr/>
        </p:nvSpPr>
        <p:spPr>
          <a:xfrm>
            <a:off x="87840" y="50400"/>
            <a:ext cx="6455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600" spc="-1" strike="noStrike">
                <a:solidFill>
                  <a:srgbClr val="00339a"/>
                </a:solidFill>
                <a:latin typeface="Roboto"/>
                <a:ea typeface="Roboto"/>
              </a:rPr>
              <a:t>Chapter 3: A framework for step-wise explaining how to solve CSPs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403" name="Group 25"/>
          <p:cNvGrpSpPr/>
          <p:nvPr/>
        </p:nvGrpSpPr>
        <p:grpSpPr>
          <a:xfrm>
            <a:off x="135720" y="1272240"/>
            <a:ext cx="4903560" cy="2487960"/>
            <a:chOff x="135720" y="1272240"/>
            <a:chExt cx="4903560" cy="2487960"/>
          </a:xfrm>
        </p:grpSpPr>
        <p:sp>
          <p:nvSpPr>
            <p:cNvPr id="404" name="CustomShape 26"/>
            <p:cNvSpPr/>
            <p:nvPr/>
          </p:nvSpPr>
          <p:spPr>
            <a:xfrm>
              <a:off x="2331360" y="311724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5" name="CustomShape 27"/>
            <p:cNvSpPr/>
            <p:nvPr/>
          </p:nvSpPr>
          <p:spPr>
            <a:xfrm>
              <a:off x="1379160" y="31057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6" name="CustomShape 28"/>
            <p:cNvSpPr/>
            <p:nvPr/>
          </p:nvSpPr>
          <p:spPr>
            <a:xfrm>
              <a:off x="2745000" y="31237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7" name="CustomShape 29"/>
            <p:cNvSpPr/>
            <p:nvPr/>
          </p:nvSpPr>
          <p:spPr>
            <a:xfrm flipH="1">
              <a:off x="2850120" y="31219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8" name="CustomShape 30"/>
            <p:cNvSpPr/>
            <p:nvPr/>
          </p:nvSpPr>
          <p:spPr>
            <a:xfrm>
              <a:off x="1870200" y="31219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9" name="CustomShape 31"/>
            <p:cNvSpPr/>
            <p:nvPr/>
          </p:nvSpPr>
          <p:spPr>
            <a:xfrm>
              <a:off x="3212640" y="31219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10" name="CustomShape 32"/>
            <p:cNvSpPr/>
            <p:nvPr/>
          </p:nvSpPr>
          <p:spPr>
            <a:xfrm>
              <a:off x="917280" y="25621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411" name="CustomShape 33"/>
            <p:cNvSpPr/>
            <p:nvPr/>
          </p:nvSpPr>
          <p:spPr>
            <a:xfrm>
              <a:off x="245880" y="251424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412" name="Group 34"/>
            <p:cNvGrpSpPr/>
            <p:nvPr/>
          </p:nvGrpSpPr>
          <p:grpSpPr>
            <a:xfrm>
              <a:off x="297000" y="1937880"/>
              <a:ext cx="4742280" cy="629640"/>
              <a:chOff x="297000" y="1937880"/>
              <a:chExt cx="4742280" cy="629640"/>
            </a:xfrm>
          </p:grpSpPr>
          <p:sp>
            <p:nvSpPr>
              <p:cNvPr id="413" name="CustomShape 35"/>
              <p:cNvSpPr/>
              <p:nvPr/>
            </p:nvSpPr>
            <p:spPr>
              <a:xfrm>
                <a:off x="952920" y="19378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initial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(partial)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interpretation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(facts):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cells[1,1]=6,cells[1,2]=9,…,cells[8,7]=7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414" name="CustomShape 36"/>
              <p:cNvSpPr/>
              <p:nvPr/>
            </p:nvSpPr>
            <p:spPr>
              <a:xfrm>
                <a:off x="297000" y="198576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415" name="Group 37"/>
            <p:cNvGrpSpPr/>
            <p:nvPr/>
          </p:nvGrpSpPr>
          <p:grpSpPr>
            <a:xfrm>
              <a:off x="258480" y="1286280"/>
              <a:ext cx="4548600" cy="516600"/>
              <a:chOff x="258480" y="1286280"/>
              <a:chExt cx="4548600" cy="516600"/>
            </a:xfrm>
          </p:grpSpPr>
          <p:sp>
            <p:nvSpPr>
              <p:cNvPr id="416" name="CustomShape 38"/>
              <p:cNvSpPr/>
              <p:nvPr/>
            </p:nvSpPr>
            <p:spPr>
              <a:xfrm>
                <a:off x="258480" y="134100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417" name="CustomShape 39"/>
              <p:cNvSpPr/>
              <p:nvPr/>
            </p:nvSpPr>
            <p:spPr>
              <a:xfrm>
                <a:off x="890280" y="12862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constraints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e.g. all different values on a row, block, and column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418" name="CustomShape 40"/>
            <p:cNvSpPr/>
            <p:nvPr/>
          </p:nvSpPr>
          <p:spPr>
            <a:xfrm>
              <a:off x="135720" y="127224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9" name="CustomShape 41"/>
          <p:cNvSpPr/>
          <p:nvPr/>
        </p:nvSpPr>
        <p:spPr>
          <a:xfrm>
            <a:off x="6859080" y="375912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0" name="CustomShape 42"/>
          <p:cNvSpPr/>
          <p:nvPr/>
        </p:nvSpPr>
        <p:spPr>
          <a:xfrm>
            <a:off x="9779040" y="3759120"/>
            <a:ext cx="60300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end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21" name="Picture 108_2" descr="A sudoku game with numbers&#10;&#10;Description automatically generated"/>
          <p:cNvPicPr/>
          <p:nvPr/>
        </p:nvPicPr>
        <p:blipFill>
          <a:blip r:embed="rId5"/>
          <a:srcRect l="1061" t="626" r="2831" b="2024"/>
          <a:stretch/>
        </p:blipFill>
        <p:spPr>
          <a:xfrm>
            <a:off x="6203160" y="1686960"/>
            <a:ext cx="1729080" cy="1886400"/>
          </a:xfrm>
          <a:prstGeom prst="rect">
            <a:avLst/>
          </a:prstGeom>
          <a:ln w="0">
            <a:noFill/>
          </a:ln>
        </p:spPr>
      </p:pic>
      <p:sp>
        <p:nvSpPr>
          <p:cNvPr id="422" name="CustomShape 43"/>
          <p:cNvSpPr/>
          <p:nvPr/>
        </p:nvSpPr>
        <p:spPr>
          <a:xfrm>
            <a:off x="8097480" y="2522520"/>
            <a:ext cx="1051200" cy="329400"/>
          </a:xfrm>
          <a:prstGeom prst="rightArrow">
            <a:avLst>
              <a:gd name="adj1" fmla="val 49042"/>
              <a:gd name="adj2" fmla="val 47684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3" name="Group 44"/>
          <p:cNvGrpSpPr/>
          <p:nvPr/>
        </p:nvGrpSpPr>
        <p:grpSpPr>
          <a:xfrm>
            <a:off x="9246240" y="1713600"/>
            <a:ext cx="1881000" cy="1871280"/>
            <a:chOff x="9246240" y="1713600"/>
            <a:chExt cx="1881000" cy="1871280"/>
          </a:xfrm>
        </p:grpSpPr>
        <p:pic>
          <p:nvPicPr>
            <p:cNvPr id="424" name="Picture 111_2" descr="A sudoku game with numbers&#10;&#10;Description automatically generated"/>
            <p:cNvPicPr/>
            <p:nvPr/>
          </p:nvPicPr>
          <p:blipFill>
            <a:blip r:embed="rId6"/>
            <a:srcRect l="1061" t="626" r="2831" b="2024"/>
            <a:stretch/>
          </p:blipFill>
          <p:spPr>
            <a:xfrm>
              <a:off x="9252000" y="1713600"/>
              <a:ext cx="1840320" cy="18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5" name="CustomShape 45"/>
            <p:cNvSpPr/>
            <p:nvPr/>
          </p:nvSpPr>
          <p:spPr>
            <a:xfrm>
              <a:off x="106758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6" name="CustomShape 46"/>
            <p:cNvSpPr/>
            <p:nvPr/>
          </p:nvSpPr>
          <p:spPr>
            <a:xfrm>
              <a:off x="964728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7" name="CustomShape 47"/>
            <p:cNvSpPr/>
            <p:nvPr/>
          </p:nvSpPr>
          <p:spPr>
            <a:xfrm>
              <a:off x="1045620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8" name="CustomShape 48"/>
            <p:cNvSpPr/>
            <p:nvPr/>
          </p:nvSpPr>
          <p:spPr>
            <a:xfrm>
              <a:off x="1066464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9" name="CustomShape 49"/>
            <p:cNvSpPr/>
            <p:nvPr/>
          </p:nvSpPr>
          <p:spPr>
            <a:xfrm>
              <a:off x="1004724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0" name="CustomShape 50"/>
            <p:cNvSpPr/>
            <p:nvPr/>
          </p:nvSpPr>
          <p:spPr>
            <a:xfrm>
              <a:off x="1085256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1" name="CustomShape 51"/>
            <p:cNvSpPr/>
            <p:nvPr/>
          </p:nvSpPr>
          <p:spPr>
            <a:xfrm>
              <a:off x="984060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2" name="CustomShape 52"/>
            <p:cNvSpPr/>
            <p:nvPr/>
          </p:nvSpPr>
          <p:spPr>
            <a:xfrm>
              <a:off x="924624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3" name="CustomShape 53"/>
            <p:cNvSpPr/>
            <p:nvPr/>
          </p:nvSpPr>
          <p:spPr>
            <a:xfrm>
              <a:off x="944892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4" name="CustomShape 54"/>
            <p:cNvSpPr/>
            <p:nvPr/>
          </p:nvSpPr>
          <p:spPr>
            <a:xfrm>
              <a:off x="10644120" y="2106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5" name="CustomShape 55"/>
            <p:cNvSpPr/>
            <p:nvPr/>
          </p:nvSpPr>
          <p:spPr>
            <a:xfrm>
              <a:off x="1025100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6" name="CustomShape 56"/>
            <p:cNvSpPr/>
            <p:nvPr/>
          </p:nvSpPr>
          <p:spPr>
            <a:xfrm>
              <a:off x="985176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7" name="CustomShape 57"/>
            <p:cNvSpPr/>
            <p:nvPr/>
          </p:nvSpPr>
          <p:spPr>
            <a:xfrm>
              <a:off x="964728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8" name="CustomShape 58"/>
            <p:cNvSpPr/>
            <p:nvPr/>
          </p:nvSpPr>
          <p:spPr>
            <a:xfrm>
              <a:off x="1046736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9" name="CustomShape 59"/>
            <p:cNvSpPr/>
            <p:nvPr/>
          </p:nvSpPr>
          <p:spPr>
            <a:xfrm>
              <a:off x="985176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0" name="CustomShape 60"/>
            <p:cNvSpPr/>
            <p:nvPr/>
          </p:nvSpPr>
          <p:spPr>
            <a:xfrm>
              <a:off x="10863720" y="20977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1" name="CustomShape 61"/>
            <p:cNvSpPr/>
            <p:nvPr/>
          </p:nvSpPr>
          <p:spPr>
            <a:xfrm>
              <a:off x="1025100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2" name="CustomShape 62"/>
            <p:cNvSpPr/>
            <p:nvPr/>
          </p:nvSpPr>
          <p:spPr>
            <a:xfrm>
              <a:off x="100584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3" name="CustomShape 63"/>
            <p:cNvSpPr/>
            <p:nvPr/>
          </p:nvSpPr>
          <p:spPr>
            <a:xfrm>
              <a:off x="985176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4" name="CustomShape 64"/>
            <p:cNvSpPr/>
            <p:nvPr/>
          </p:nvSpPr>
          <p:spPr>
            <a:xfrm>
              <a:off x="1005840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5" name="CustomShape 65"/>
            <p:cNvSpPr/>
            <p:nvPr/>
          </p:nvSpPr>
          <p:spPr>
            <a:xfrm>
              <a:off x="9246240" y="25264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6" name="CustomShape 66"/>
            <p:cNvSpPr/>
            <p:nvPr/>
          </p:nvSpPr>
          <p:spPr>
            <a:xfrm>
              <a:off x="924624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7" name="CustomShape 67"/>
            <p:cNvSpPr/>
            <p:nvPr/>
          </p:nvSpPr>
          <p:spPr>
            <a:xfrm>
              <a:off x="102510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8" name="CustomShape 68"/>
            <p:cNvSpPr/>
            <p:nvPr/>
          </p:nvSpPr>
          <p:spPr>
            <a:xfrm>
              <a:off x="924624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9" name="CustomShape 69"/>
            <p:cNvSpPr/>
            <p:nvPr/>
          </p:nvSpPr>
          <p:spPr>
            <a:xfrm>
              <a:off x="944892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0" name="CustomShape 70"/>
            <p:cNvSpPr/>
            <p:nvPr/>
          </p:nvSpPr>
          <p:spPr>
            <a:xfrm>
              <a:off x="924624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1" name="CustomShape 71"/>
            <p:cNvSpPr/>
            <p:nvPr/>
          </p:nvSpPr>
          <p:spPr>
            <a:xfrm>
              <a:off x="10467360" y="20977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2" name="CustomShape 72"/>
            <p:cNvSpPr/>
            <p:nvPr/>
          </p:nvSpPr>
          <p:spPr>
            <a:xfrm>
              <a:off x="10467360" y="2514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3" name="CustomShape 73"/>
            <p:cNvSpPr/>
            <p:nvPr/>
          </p:nvSpPr>
          <p:spPr>
            <a:xfrm>
              <a:off x="964728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4" name="CustomShape 74"/>
            <p:cNvSpPr/>
            <p:nvPr/>
          </p:nvSpPr>
          <p:spPr>
            <a:xfrm>
              <a:off x="985176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5" name="CustomShape 75"/>
            <p:cNvSpPr/>
            <p:nvPr/>
          </p:nvSpPr>
          <p:spPr>
            <a:xfrm>
              <a:off x="10060200" y="2925360"/>
              <a:ext cx="23760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6" name="CustomShape 76"/>
            <p:cNvSpPr/>
            <p:nvPr/>
          </p:nvSpPr>
          <p:spPr>
            <a:xfrm>
              <a:off x="1046736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7" name="CustomShape 77"/>
            <p:cNvSpPr/>
            <p:nvPr/>
          </p:nvSpPr>
          <p:spPr>
            <a:xfrm>
              <a:off x="1086372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8" name="CustomShape 78"/>
            <p:cNvSpPr/>
            <p:nvPr/>
          </p:nvSpPr>
          <p:spPr>
            <a:xfrm>
              <a:off x="106758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9" name="CustomShape 79"/>
            <p:cNvSpPr/>
            <p:nvPr/>
          </p:nvSpPr>
          <p:spPr>
            <a:xfrm>
              <a:off x="985176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0" name="CustomShape 80"/>
            <p:cNvSpPr/>
            <p:nvPr/>
          </p:nvSpPr>
          <p:spPr>
            <a:xfrm>
              <a:off x="944892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1" name="CustomShape 81"/>
            <p:cNvSpPr/>
            <p:nvPr/>
          </p:nvSpPr>
          <p:spPr>
            <a:xfrm>
              <a:off x="9851760" y="25225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2" name="CustomShape 82"/>
            <p:cNvSpPr/>
            <p:nvPr/>
          </p:nvSpPr>
          <p:spPr>
            <a:xfrm>
              <a:off x="102510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3" name="CustomShape 83"/>
            <p:cNvSpPr/>
            <p:nvPr/>
          </p:nvSpPr>
          <p:spPr>
            <a:xfrm>
              <a:off x="1086372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4" name="CustomShape 84"/>
            <p:cNvSpPr/>
            <p:nvPr/>
          </p:nvSpPr>
          <p:spPr>
            <a:xfrm>
              <a:off x="1065240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5" name="CustomShape 85"/>
            <p:cNvSpPr/>
            <p:nvPr/>
          </p:nvSpPr>
          <p:spPr>
            <a:xfrm>
              <a:off x="1046736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6" name="CustomShape 86"/>
            <p:cNvSpPr/>
            <p:nvPr/>
          </p:nvSpPr>
          <p:spPr>
            <a:xfrm>
              <a:off x="1086372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7" name="CustomShape 87"/>
            <p:cNvSpPr/>
            <p:nvPr/>
          </p:nvSpPr>
          <p:spPr>
            <a:xfrm>
              <a:off x="10252800" y="2925360"/>
              <a:ext cx="23760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8" name="CustomShape 88"/>
            <p:cNvSpPr/>
            <p:nvPr/>
          </p:nvSpPr>
          <p:spPr>
            <a:xfrm>
              <a:off x="1067580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9" name="CustomShape 89"/>
            <p:cNvSpPr/>
            <p:nvPr/>
          </p:nvSpPr>
          <p:spPr>
            <a:xfrm>
              <a:off x="1005840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70" name="CustomShape 90"/>
            <p:cNvSpPr/>
            <p:nvPr/>
          </p:nvSpPr>
          <p:spPr>
            <a:xfrm>
              <a:off x="1046736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71" name="CustomShape 91"/>
            <p:cNvSpPr/>
            <p:nvPr/>
          </p:nvSpPr>
          <p:spPr>
            <a:xfrm>
              <a:off x="100584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13388_0" descr="A sudoku game with numbers&#10;&#10;Description automatically generated"/>
          <p:cNvPicPr/>
          <p:nvPr/>
        </p:nvPicPr>
        <p:blipFill>
          <a:blip r:embed="rId1"/>
          <a:srcRect l="1061" t="623" r="2831" b="2027"/>
          <a:stretch/>
        </p:blipFill>
        <p:spPr>
          <a:xfrm>
            <a:off x="3266280" y="3913560"/>
            <a:ext cx="1754280" cy="1920960"/>
          </a:xfrm>
          <a:prstGeom prst="rect">
            <a:avLst/>
          </a:prstGeom>
          <a:ln w="0">
            <a:noFill/>
          </a:ln>
        </p:spPr>
      </p:pic>
      <p:sp>
        <p:nvSpPr>
          <p:cNvPr id="473" name="CustomShape 1"/>
          <p:cNvSpPr/>
          <p:nvPr/>
        </p:nvSpPr>
        <p:spPr>
          <a:xfrm>
            <a:off x="3668040" y="4332600"/>
            <a:ext cx="179640" cy="256680"/>
          </a:xfrm>
          <a:prstGeom prst="rect">
            <a:avLst/>
          </a:prstGeom>
          <a:solidFill>
            <a:srgbClr val="0aa8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000000"/>
                </a:solidFill>
                <a:latin typeface="Aptos"/>
              </a:rPr>
              <a:t>5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474" name="Group 2"/>
          <p:cNvGrpSpPr/>
          <p:nvPr/>
        </p:nvGrpSpPr>
        <p:grpSpPr>
          <a:xfrm>
            <a:off x="3194640" y="3913560"/>
            <a:ext cx="1825920" cy="671040"/>
            <a:chOff x="3194640" y="3913560"/>
            <a:chExt cx="1825920" cy="671040"/>
          </a:xfrm>
        </p:grpSpPr>
        <p:sp>
          <p:nvSpPr>
            <p:cNvPr id="475" name="CustomShape 3"/>
            <p:cNvSpPr/>
            <p:nvPr/>
          </p:nvSpPr>
          <p:spPr>
            <a:xfrm>
              <a:off x="3252240" y="3913560"/>
              <a:ext cx="633240" cy="67104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4"/>
            <p:cNvSpPr/>
            <p:nvPr/>
          </p:nvSpPr>
          <p:spPr>
            <a:xfrm>
              <a:off x="3194640" y="4125600"/>
              <a:ext cx="1825920" cy="24516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5"/>
            <p:cNvSpPr/>
            <p:nvPr/>
          </p:nvSpPr>
          <p:spPr>
            <a:xfrm flipH="1">
              <a:off x="3301920" y="4237920"/>
              <a:ext cx="145512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339a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78" name="CustomShape 6"/>
            <p:cNvSpPr/>
            <p:nvPr/>
          </p:nvSpPr>
          <p:spPr>
            <a:xfrm>
              <a:off x="3270960" y="394668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79" name="CustomShape 7"/>
            <p:cNvSpPr/>
            <p:nvPr/>
          </p:nvSpPr>
          <p:spPr>
            <a:xfrm>
              <a:off x="3465360" y="394488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0" name="CustomShape 8"/>
            <p:cNvSpPr/>
            <p:nvPr/>
          </p:nvSpPr>
          <p:spPr>
            <a:xfrm>
              <a:off x="3672000" y="394020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1" name="CustomShape 9"/>
            <p:cNvSpPr/>
            <p:nvPr/>
          </p:nvSpPr>
          <p:spPr>
            <a:xfrm>
              <a:off x="3283200" y="439164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2" name="CustomShape 10"/>
            <p:cNvSpPr/>
            <p:nvPr/>
          </p:nvSpPr>
          <p:spPr>
            <a:xfrm>
              <a:off x="3477600" y="438984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3" name="CustomShape 11"/>
            <p:cNvSpPr/>
            <p:nvPr/>
          </p:nvSpPr>
          <p:spPr>
            <a:xfrm>
              <a:off x="4802400" y="41587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</p:grpSp>
      <p:sp>
        <p:nvSpPr>
          <p:cNvPr id="484" name="CustomShape 12"/>
          <p:cNvSpPr/>
          <p:nvPr/>
        </p:nvSpPr>
        <p:spPr>
          <a:xfrm>
            <a:off x="5902200" y="86796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An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EXPLANATION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(E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 of an inference step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explains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5" name="CustomShape 13"/>
          <p:cNvSpPr/>
          <p:nvPr/>
        </p:nvSpPr>
        <p:spPr>
          <a:xfrm>
            <a:off x="909720" y="589680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6" name="CustomShape 14"/>
          <p:cNvSpPr/>
          <p:nvPr/>
        </p:nvSpPr>
        <p:spPr>
          <a:xfrm>
            <a:off x="3886200" y="591408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487" name="Group 15"/>
          <p:cNvGrpSpPr/>
          <p:nvPr/>
        </p:nvGrpSpPr>
        <p:grpSpPr>
          <a:xfrm>
            <a:off x="6119280" y="5136480"/>
            <a:ext cx="5718960" cy="570960"/>
            <a:chOff x="6119280" y="5136480"/>
            <a:chExt cx="5718960" cy="570960"/>
          </a:xfrm>
        </p:grpSpPr>
        <p:sp>
          <p:nvSpPr>
            <p:cNvPr id="488" name="CustomShape 16"/>
            <p:cNvSpPr/>
            <p:nvPr/>
          </p:nvSpPr>
          <p:spPr>
            <a:xfrm>
              <a:off x="6119280" y="516960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89" name="CustomShape 17"/>
            <p:cNvSpPr/>
            <p:nvPr/>
          </p:nvSpPr>
          <p:spPr>
            <a:xfrm>
              <a:off x="6722280" y="513648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0" name="CustomShape 18"/>
            <p:cNvSpPr/>
            <p:nvPr/>
          </p:nvSpPr>
          <p:spPr>
            <a:xfrm>
              <a:off x="7875360" y="519048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All newly derived information entailed by this explanation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1" name="Group 19"/>
          <p:cNvGrpSpPr/>
          <p:nvPr/>
        </p:nvGrpSpPr>
        <p:grpSpPr>
          <a:xfrm>
            <a:off x="6119280" y="3879720"/>
            <a:ext cx="4996800" cy="537120"/>
            <a:chOff x="6119280" y="3879720"/>
            <a:chExt cx="4996800" cy="537120"/>
          </a:xfrm>
        </p:grpSpPr>
        <p:sp>
          <p:nvSpPr>
            <p:cNvPr id="492" name="CustomShape 20"/>
            <p:cNvSpPr/>
            <p:nvPr/>
          </p:nvSpPr>
          <p:spPr>
            <a:xfrm>
              <a:off x="6119280" y="390312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3" name="CustomShape 21"/>
            <p:cNvSpPr/>
            <p:nvPr/>
          </p:nvSpPr>
          <p:spPr>
            <a:xfrm>
              <a:off x="6718680" y="387972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4" name="CustomShape 22"/>
            <p:cNvSpPr/>
            <p:nvPr/>
          </p:nvSpPr>
          <p:spPr>
            <a:xfrm>
              <a:off x="7875360" y="390096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 subset of the problem constraints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5" name="Group 23"/>
          <p:cNvGrpSpPr/>
          <p:nvPr/>
        </p:nvGrpSpPr>
        <p:grpSpPr>
          <a:xfrm>
            <a:off x="6119280" y="2276640"/>
            <a:ext cx="5726880" cy="516600"/>
            <a:chOff x="6119280" y="2276640"/>
            <a:chExt cx="5726880" cy="516600"/>
          </a:xfrm>
        </p:grpSpPr>
        <p:sp>
          <p:nvSpPr>
            <p:cNvPr id="496" name="CustomShape 24"/>
            <p:cNvSpPr/>
            <p:nvPr/>
          </p:nvSpPr>
          <p:spPr>
            <a:xfrm>
              <a:off x="6717960" y="233244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7" name="CustomShape 25"/>
            <p:cNvSpPr/>
            <p:nvPr/>
          </p:nvSpPr>
          <p:spPr>
            <a:xfrm>
              <a:off x="6119280" y="234720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8" name="CustomShape 26"/>
            <p:cNvSpPr/>
            <p:nvPr/>
          </p:nvSpPr>
          <p:spPr>
            <a:xfrm>
              <a:off x="7875360" y="227664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The explaining facts are a subset of what was previously derived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9" name="Group 27"/>
          <p:cNvGrpSpPr/>
          <p:nvPr/>
        </p:nvGrpSpPr>
        <p:grpSpPr>
          <a:xfrm>
            <a:off x="7591680" y="1563480"/>
            <a:ext cx="2187000" cy="657360"/>
            <a:chOff x="7591680" y="1563480"/>
            <a:chExt cx="2187000" cy="657360"/>
          </a:xfrm>
        </p:grpSpPr>
        <p:sp>
          <p:nvSpPr>
            <p:cNvPr id="500" name="CustomShape 28"/>
            <p:cNvSpPr/>
            <p:nvPr/>
          </p:nvSpPr>
          <p:spPr>
            <a:xfrm>
              <a:off x="7591680" y="156636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1" name="CustomShape 29"/>
            <p:cNvSpPr/>
            <p:nvPr/>
          </p:nvSpPr>
          <p:spPr>
            <a:xfrm>
              <a:off x="8505360" y="156636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2" name="CustomShape 30"/>
            <p:cNvSpPr/>
            <p:nvPr/>
          </p:nvSpPr>
          <p:spPr>
            <a:xfrm>
              <a:off x="9419040" y="156636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3" name="CustomShape 31"/>
            <p:cNvSpPr/>
            <p:nvPr/>
          </p:nvSpPr>
          <p:spPr>
            <a:xfrm>
              <a:off x="8962200" y="156348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4" name="CustomShape 32"/>
            <p:cNvSpPr/>
            <p:nvPr/>
          </p:nvSpPr>
          <p:spPr>
            <a:xfrm flipH="1">
              <a:off x="9067680" y="157320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5" name="CustomShape 33"/>
            <p:cNvSpPr/>
            <p:nvPr/>
          </p:nvSpPr>
          <p:spPr>
            <a:xfrm>
              <a:off x="8052840" y="158256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06" name="Group 34"/>
          <p:cNvGrpSpPr/>
          <p:nvPr/>
        </p:nvGrpSpPr>
        <p:grpSpPr>
          <a:xfrm>
            <a:off x="499680" y="3882240"/>
            <a:ext cx="1754280" cy="2415960"/>
            <a:chOff x="499680" y="3882240"/>
            <a:chExt cx="1754280" cy="2415960"/>
          </a:xfrm>
        </p:grpSpPr>
        <p:pic>
          <p:nvPicPr>
            <p:cNvPr id="507" name="Picture 13383_2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499680" y="3882240"/>
              <a:ext cx="1754280" cy="1920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8" name="CustomShape 35"/>
            <p:cNvSpPr/>
            <p:nvPr/>
          </p:nvSpPr>
          <p:spPr>
            <a:xfrm>
              <a:off x="909720" y="5896800"/>
              <a:ext cx="5544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Aptos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09" name="CustomShape 36"/>
          <p:cNvSpPr/>
          <p:nvPr/>
        </p:nvSpPr>
        <p:spPr>
          <a:xfrm>
            <a:off x="2457360" y="6166080"/>
            <a:ext cx="764640" cy="33444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+ N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37"/>
          <p:cNvSpPr/>
          <p:nvPr/>
        </p:nvSpPr>
        <p:spPr>
          <a:xfrm>
            <a:off x="1464480" y="6086160"/>
            <a:ext cx="23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56082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1" name="CustomShape 38"/>
          <p:cNvSpPr/>
          <p:nvPr/>
        </p:nvSpPr>
        <p:spPr>
          <a:xfrm>
            <a:off x="2457360" y="4553640"/>
            <a:ext cx="633240" cy="57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39"/>
          <p:cNvSpPr/>
          <p:nvPr/>
        </p:nvSpPr>
        <p:spPr>
          <a:xfrm>
            <a:off x="3886200" y="591408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3" name="CustomShape 40"/>
          <p:cNvSpPr/>
          <p:nvPr/>
        </p:nvSpPr>
        <p:spPr>
          <a:xfrm>
            <a:off x="130680" y="394200"/>
            <a:ext cx="11878200" cy="34308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Roboto"/>
                <a:ea typeface="Roboto"/>
              </a:rPr>
              <a:t>Step-wise explaining the maximal consequence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4" name="CustomShape 41"/>
          <p:cNvSpPr/>
          <p:nvPr/>
        </p:nvSpPr>
        <p:spPr>
          <a:xfrm>
            <a:off x="130680" y="812880"/>
            <a:ext cx="4319280" cy="359640"/>
          </a:xfrm>
          <a:prstGeom prst="rect">
            <a:avLst/>
          </a:prstGeom>
          <a:solidFill>
            <a:srgbClr val="0033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Roboto"/>
                <a:ea typeface="Roboto"/>
              </a:rPr>
              <a:t>Explanation Step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5" name="CustomShape 42"/>
          <p:cNvSpPr/>
          <p:nvPr/>
        </p:nvSpPr>
        <p:spPr>
          <a:xfrm>
            <a:off x="87840" y="50400"/>
            <a:ext cx="6455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600" spc="-1" strike="noStrike">
                <a:solidFill>
                  <a:srgbClr val="00339a"/>
                </a:solidFill>
                <a:latin typeface="Roboto"/>
                <a:ea typeface="Roboto"/>
              </a:rPr>
              <a:t>Chapter 3: A framework for step-wise explaining how to solve CSPs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16" name="CustomShape 43"/>
          <p:cNvSpPr/>
          <p:nvPr/>
        </p:nvSpPr>
        <p:spPr>
          <a:xfrm>
            <a:off x="6516000" y="4573800"/>
            <a:ext cx="54288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1" lang="en-GB" sz="105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 = {alldifferent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cells[1:3, 1:3]), alldifferent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cells[2, :])</a:t>
            </a:r>
            <a:r>
              <a:rPr b="0" lang="en-GB" sz="1050" spc="-1" strike="noStrike">
                <a:latin typeface="Menlo"/>
                <a:ea typeface="Menlo"/>
              </a:rPr>
              <a:t>}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7" name="CustomShape 44"/>
          <p:cNvSpPr/>
          <p:nvPr/>
        </p:nvSpPr>
        <p:spPr>
          <a:xfrm>
            <a:off x="6516000" y="3124440"/>
            <a:ext cx="518940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{cells[1,1] = 6, cells[1,2] = 9, cells[1,3] = 4,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cells[3,1] = 2, cells[3,2] = 7, cells[2,9]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18" name="CustomShape 45"/>
          <p:cNvSpPr/>
          <p:nvPr/>
        </p:nvSpPr>
        <p:spPr>
          <a:xfrm>
            <a:off x="6543720" y="6035400"/>
            <a:ext cx="2223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{cells[3,3]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519" name="Group 46"/>
          <p:cNvGrpSpPr/>
          <p:nvPr/>
        </p:nvGrpSpPr>
        <p:grpSpPr>
          <a:xfrm>
            <a:off x="135720" y="1272240"/>
            <a:ext cx="4903560" cy="2487960"/>
            <a:chOff x="135720" y="1272240"/>
            <a:chExt cx="4903560" cy="2487960"/>
          </a:xfrm>
        </p:grpSpPr>
        <p:sp>
          <p:nvSpPr>
            <p:cNvPr id="520" name="CustomShape 47"/>
            <p:cNvSpPr/>
            <p:nvPr/>
          </p:nvSpPr>
          <p:spPr>
            <a:xfrm>
              <a:off x="2331360" y="311724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1" name="CustomShape 48"/>
            <p:cNvSpPr/>
            <p:nvPr/>
          </p:nvSpPr>
          <p:spPr>
            <a:xfrm>
              <a:off x="1379160" y="31057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2" name="CustomShape 49"/>
            <p:cNvSpPr/>
            <p:nvPr/>
          </p:nvSpPr>
          <p:spPr>
            <a:xfrm>
              <a:off x="2745000" y="31237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3" name="CustomShape 50"/>
            <p:cNvSpPr/>
            <p:nvPr/>
          </p:nvSpPr>
          <p:spPr>
            <a:xfrm flipH="1">
              <a:off x="2850120" y="31219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4" name="CustomShape 51"/>
            <p:cNvSpPr/>
            <p:nvPr/>
          </p:nvSpPr>
          <p:spPr>
            <a:xfrm>
              <a:off x="1870200" y="31219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5" name="CustomShape 52"/>
            <p:cNvSpPr/>
            <p:nvPr/>
          </p:nvSpPr>
          <p:spPr>
            <a:xfrm>
              <a:off x="3212640" y="31219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6" name="CustomShape 53"/>
            <p:cNvSpPr/>
            <p:nvPr/>
          </p:nvSpPr>
          <p:spPr>
            <a:xfrm>
              <a:off x="917280" y="25621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527" name="CustomShape 54"/>
            <p:cNvSpPr/>
            <p:nvPr/>
          </p:nvSpPr>
          <p:spPr>
            <a:xfrm>
              <a:off x="245880" y="251424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528" name="Group 55"/>
            <p:cNvGrpSpPr/>
            <p:nvPr/>
          </p:nvGrpSpPr>
          <p:grpSpPr>
            <a:xfrm>
              <a:off x="297000" y="1937880"/>
              <a:ext cx="4742280" cy="629640"/>
              <a:chOff x="297000" y="1937880"/>
              <a:chExt cx="4742280" cy="629640"/>
            </a:xfrm>
          </p:grpSpPr>
          <p:sp>
            <p:nvSpPr>
              <p:cNvPr id="529" name="CustomShape 56"/>
              <p:cNvSpPr/>
              <p:nvPr/>
            </p:nvSpPr>
            <p:spPr>
              <a:xfrm>
                <a:off x="952920" y="19378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initial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(partial)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interpretation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(facts):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cells[1,1]=6,cells[1,2]=9,…,cells[8,7]=7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30" name="CustomShape 57"/>
              <p:cNvSpPr/>
              <p:nvPr/>
            </p:nvSpPr>
            <p:spPr>
              <a:xfrm>
                <a:off x="297000" y="198576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531" name="Group 58"/>
            <p:cNvGrpSpPr/>
            <p:nvPr/>
          </p:nvGrpSpPr>
          <p:grpSpPr>
            <a:xfrm>
              <a:off x="258480" y="1286280"/>
              <a:ext cx="4548600" cy="516600"/>
              <a:chOff x="258480" y="1286280"/>
              <a:chExt cx="4548600" cy="516600"/>
            </a:xfrm>
          </p:grpSpPr>
          <p:sp>
            <p:nvSpPr>
              <p:cNvPr id="532" name="CustomShape 59"/>
              <p:cNvSpPr/>
              <p:nvPr/>
            </p:nvSpPr>
            <p:spPr>
              <a:xfrm>
                <a:off x="258480" y="134100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533" name="CustomShape 60"/>
              <p:cNvSpPr/>
              <p:nvPr/>
            </p:nvSpPr>
            <p:spPr>
              <a:xfrm>
                <a:off x="890280" y="12862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constraints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e.g. all different values on a row, block, and column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534" name="CustomShape 61"/>
            <p:cNvSpPr/>
            <p:nvPr/>
          </p:nvSpPr>
          <p:spPr>
            <a:xfrm>
              <a:off x="135720" y="127224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" dur="indefinite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3_1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110880" y="2181600"/>
            <a:ext cx="1366560" cy="1366560"/>
          </a:xfrm>
          <a:prstGeom prst="rect">
            <a:avLst/>
          </a:prstGeom>
          <a:ln w="0">
            <a:noFill/>
          </a:ln>
        </p:spPr>
      </p:pic>
      <p:sp>
        <p:nvSpPr>
          <p:cNvPr id="536" name="CustomShape 1"/>
          <p:cNvSpPr/>
          <p:nvPr/>
        </p:nvSpPr>
        <p:spPr>
          <a:xfrm>
            <a:off x="360360" y="3816720"/>
            <a:ext cx="46764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537" name="Group 2"/>
          <p:cNvGrpSpPr/>
          <p:nvPr/>
        </p:nvGrpSpPr>
        <p:grpSpPr>
          <a:xfrm>
            <a:off x="1007640" y="2169360"/>
            <a:ext cx="2864520" cy="2171880"/>
            <a:chOff x="1007640" y="2169360"/>
            <a:chExt cx="2864520" cy="2171880"/>
          </a:xfrm>
        </p:grpSpPr>
        <p:sp>
          <p:nvSpPr>
            <p:cNvPr id="538" name="CustomShape 3"/>
            <p:cNvSpPr/>
            <p:nvPr/>
          </p:nvSpPr>
          <p:spPr>
            <a:xfrm>
              <a:off x="1814760" y="2717640"/>
              <a:ext cx="29844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"/>
            <p:cNvSpPr/>
            <p:nvPr/>
          </p:nvSpPr>
          <p:spPr>
            <a:xfrm>
              <a:off x="2945160" y="3825720"/>
              <a:ext cx="40212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40" name="CustomShape 5"/>
            <p:cNvSpPr/>
            <p:nvPr/>
          </p:nvSpPr>
          <p:spPr>
            <a:xfrm>
              <a:off x="1384920" y="4055040"/>
              <a:ext cx="645120" cy="2818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41" name="CustomShape 6"/>
            <p:cNvSpPr/>
            <p:nvPr/>
          </p:nvSpPr>
          <p:spPr>
            <a:xfrm>
              <a:off x="1007640" y="3996000"/>
              <a:ext cx="1813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542" name="Group 7"/>
            <p:cNvGrpSpPr/>
            <p:nvPr/>
          </p:nvGrpSpPr>
          <p:grpSpPr>
            <a:xfrm>
              <a:off x="2450160" y="2169360"/>
              <a:ext cx="1422000" cy="1378800"/>
              <a:chOff x="2450160" y="2169360"/>
              <a:chExt cx="1422000" cy="1378800"/>
            </a:xfrm>
          </p:grpSpPr>
          <p:grpSp>
            <p:nvGrpSpPr>
              <p:cNvPr id="543" name="Group 8"/>
              <p:cNvGrpSpPr/>
              <p:nvPr/>
            </p:nvGrpSpPr>
            <p:grpSpPr>
              <a:xfrm>
                <a:off x="2505600" y="2181600"/>
                <a:ext cx="1366560" cy="1366560"/>
                <a:chOff x="2505600" y="2181600"/>
                <a:chExt cx="1366560" cy="1366560"/>
              </a:xfrm>
            </p:grpSpPr>
            <p:pic>
              <p:nvPicPr>
                <p:cNvPr id="544" name="Picture 5_2" descr="A sudoku game with numbers&#10;&#10;Description automatically generated"/>
                <p:cNvPicPr/>
                <p:nvPr/>
              </p:nvPicPr>
              <p:blipFill>
                <a:blip r:embed="rId2">
                  <a:alphaModFix amt="43000"/>
                </a:blip>
                <a:srcRect l="1061" t="626" r="2831" b="2024"/>
                <a:stretch/>
              </p:blipFill>
              <p:spPr>
                <a:xfrm>
                  <a:off x="2505600" y="2181600"/>
                  <a:ext cx="1366560" cy="1366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45" name="CustomShape 9"/>
                <p:cNvSpPr/>
                <p:nvPr/>
              </p:nvSpPr>
              <p:spPr>
                <a:xfrm>
                  <a:off x="2776680" y="2466000"/>
                  <a:ext cx="190080" cy="181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fr-FR" sz="600" spc="-1" strike="noStrike">
                      <a:solidFill>
                        <a:srgbClr val="ff0000"/>
                      </a:solidFill>
                      <a:latin typeface="Aptos"/>
                    </a:rPr>
                    <a:t>5</a:t>
                  </a:r>
                  <a:endParaRPr b="0" lang="en-GB" sz="600" spc="-1" strike="noStrike">
                    <a:latin typeface="Arial"/>
                  </a:endParaRPr>
                </a:p>
              </p:txBody>
            </p:sp>
          </p:grpSp>
          <p:sp>
            <p:nvSpPr>
              <p:cNvPr id="546" name="CustomShape 10"/>
              <p:cNvSpPr/>
              <p:nvPr/>
            </p:nvSpPr>
            <p:spPr>
              <a:xfrm>
                <a:off x="2494440" y="2169360"/>
                <a:ext cx="480240" cy="502560"/>
              </a:xfrm>
              <a:prstGeom prst="rect">
                <a:avLst/>
              </a:prstGeom>
              <a:noFill/>
              <a:ln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7" name="CustomShape 11"/>
              <p:cNvSpPr/>
              <p:nvPr/>
            </p:nvSpPr>
            <p:spPr>
              <a:xfrm>
                <a:off x="2450160" y="2325960"/>
                <a:ext cx="1422000" cy="188640"/>
              </a:xfrm>
              <a:prstGeom prst="rect">
                <a:avLst/>
              </a:prstGeom>
              <a:noFill/>
              <a:ln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8" name="CustomShape 12"/>
              <p:cNvSpPr/>
              <p:nvPr/>
            </p:nvSpPr>
            <p:spPr>
              <a:xfrm flipH="1">
                <a:off x="2515680" y="2410560"/>
                <a:ext cx="1152360" cy="24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339a"/>
                </a:solidFill>
                <a:tail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49" name="CustomShape 13"/>
              <p:cNvSpPr/>
              <p:nvPr/>
            </p:nvSpPr>
            <p:spPr>
              <a:xfrm>
                <a:off x="2526120" y="22294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0" name="CustomShape 14"/>
              <p:cNvSpPr/>
              <p:nvPr/>
            </p:nvSpPr>
            <p:spPr>
              <a:xfrm>
                <a:off x="2675160" y="2229480"/>
                <a:ext cx="12096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1" name="CustomShape 15"/>
              <p:cNvSpPr/>
              <p:nvPr/>
            </p:nvSpPr>
            <p:spPr>
              <a:xfrm>
                <a:off x="2821680" y="22240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2" name="CustomShape 16"/>
              <p:cNvSpPr/>
              <p:nvPr/>
            </p:nvSpPr>
            <p:spPr>
              <a:xfrm>
                <a:off x="2534400" y="2520360"/>
                <a:ext cx="121320" cy="12096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3" name="CustomShape 17"/>
              <p:cNvSpPr/>
              <p:nvPr/>
            </p:nvSpPr>
            <p:spPr>
              <a:xfrm>
                <a:off x="2675880" y="2520360"/>
                <a:ext cx="121320" cy="12096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4" name="CustomShape 18"/>
              <p:cNvSpPr/>
              <p:nvPr/>
            </p:nvSpPr>
            <p:spPr>
              <a:xfrm>
                <a:off x="3714840" y="23500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5" name="CustomShape 19"/>
              <p:cNvSpPr/>
              <p:nvPr/>
            </p:nvSpPr>
            <p:spPr>
              <a:xfrm>
                <a:off x="2813040" y="2512080"/>
                <a:ext cx="138600" cy="1209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</p:grpSp>
        <p:sp>
          <p:nvSpPr>
            <p:cNvPr id="556" name="CustomShape 20"/>
            <p:cNvSpPr/>
            <p:nvPr/>
          </p:nvSpPr>
          <p:spPr>
            <a:xfrm>
              <a:off x="1630800" y="36039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7" name="CustomShape 21"/>
            <p:cNvSpPr/>
            <p:nvPr/>
          </p:nvSpPr>
          <p:spPr>
            <a:xfrm>
              <a:off x="2155680" y="3611520"/>
              <a:ext cx="26100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8" name="CustomShape 22"/>
            <p:cNvSpPr/>
            <p:nvPr/>
          </p:nvSpPr>
          <p:spPr>
            <a:xfrm>
              <a:off x="1904760" y="3592080"/>
              <a:ext cx="261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9" name="CustomShape 23"/>
            <p:cNvSpPr/>
            <p:nvPr/>
          </p:nvSpPr>
          <p:spPr>
            <a:xfrm>
              <a:off x="1826280" y="4059000"/>
              <a:ext cx="4417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60" name="Group 24"/>
          <p:cNvGrpSpPr/>
          <p:nvPr/>
        </p:nvGrpSpPr>
        <p:grpSpPr>
          <a:xfrm>
            <a:off x="3408480" y="2185920"/>
            <a:ext cx="2801160" cy="2345040"/>
            <a:chOff x="3408480" y="2185920"/>
            <a:chExt cx="2801160" cy="2345040"/>
          </a:xfrm>
        </p:grpSpPr>
        <p:sp>
          <p:nvSpPr>
            <p:cNvPr id="561" name="CustomShape 25"/>
            <p:cNvSpPr/>
            <p:nvPr/>
          </p:nvSpPr>
          <p:spPr>
            <a:xfrm>
              <a:off x="4209120" y="277524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26"/>
            <p:cNvSpPr/>
            <p:nvPr/>
          </p:nvSpPr>
          <p:spPr>
            <a:xfrm>
              <a:off x="5313600" y="3790440"/>
              <a:ext cx="40212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63" name="CustomShape 27"/>
            <p:cNvSpPr/>
            <p:nvPr/>
          </p:nvSpPr>
          <p:spPr>
            <a:xfrm>
              <a:off x="3958200" y="4041360"/>
              <a:ext cx="368640" cy="28224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564" name="Group 28"/>
            <p:cNvGrpSpPr/>
            <p:nvPr/>
          </p:nvGrpSpPr>
          <p:grpSpPr>
            <a:xfrm>
              <a:off x="4843080" y="2185920"/>
              <a:ext cx="1366560" cy="1398240"/>
              <a:chOff x="4843080" y="2185920"/>
              <a:chExt cx="1366560" cy="1398240"/>
            </a:xfrm>
          </p:grpSpPr>
          <p:grpSp>
            <p:nvGrpSpPr>
              <p:cNvPr id="565" name="Group 29"/>
              <p:cNvGrpSpPr/>
              <p:nvPr/>
            </p:nvGrpSpPr>
            <p:grpSpPr>
              <a:xfrm>
                <a:off x="4843080" y="2194560"/>
                <a:ext cx="1366560" cy="1366560"/>
                <a:chOff x="4843080" y="2194560"/>
                <a:chExt cx="1366560" cy="1366560"/>
              </a:xfrm>
            </p:grpSpPr>
            <p:pic>
              <p:nvPicPr>
                <p:cNvPr id="566" name="Picture 13_2" descr="A sudoku game with numbers&#10;&#10;Description automatically generated"/>
                <p:cNvPicPr/>
                <p:nvPr/>
              </p:nvPicPr>
              <p:blipFill>
                <a:blip r:embed="rId3">
                  <a:alphaModFix amt="39000"/>
                </a:blip>
                <a:srcRect l="1061" t="626" r="2831" b="2024"/>
                <a:stretch/>
              </p:blipFill>
              <p:spPr>
                <a:xfrm>
                  <a:off x="4843080" y="2194560"/>
                  <a:ext cx="1366560" cy="1366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67" name="CustomShape 30"/>
                <p:cNvSpPr/>
                <p:nvPr/>
              </p:nvSpPr>
              <p:spPr>
                <a:xfrm>
                  <a:off x="5437080" y="2934720"/>
                  <a:ext cx="190080" cy="1807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fr-FR" sz="600" spc="-1" strike="noStrike">
                      <a:solidFill>
                        <a:srgbClr val="ff0000"/>
                      </a:solidFill>
                      <a:latin typeface="Aptos"/>
                    </a:rPr>
                    <a:t>1</a:t>
                  </a:r>
                  <a:endParaRPr b="0" lang="en-GB" sz="600" spc="-1" strike="noStrike">
                    <a:latin typeface="Arial"/>
                  </a:endParaRPr>
                </a:p>
              </p:txBody>
            </p:sp>
          </p:grpSp>
          <p:sp>
            <p:nvSpPr>
              <p:cNvPr id="568" name="CustomShape 31"/>
              <p:cNvSpPr/>
              <p:nvPr/>
            </p:nvSpPr>
            <p:spPr>
              <a:xfrm>
                <a:off x="5462640" y="2961720"/>
                <a:ext cx="138960" cy="1209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69" name="CustomShape 32"/>
              <p:cNvSpPr/>
              <p:nvPr/>
            </p:nvSpPr>
            <p:spPr>
              <a:xfrm>
                <a:off x="5159880" y="2520360"/>
                <a:ext cx="121320" cy="120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0" name="CustomShape 33"/>
              <p:cNvSpPr/>
              <p:nvPr/>
            </p:nvSpPr>
            <p:spPr>
              <a:xfrm>
                <a:off x="5307120" y="2195640"/>
                <a:ext cx="152280" cy="138852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1" name="CustomShape 34"/>
              <p:cNvSpPr/>
              <p:nvPr/>
            </p:nvSpPr>
            <p:spPr>
              <a:xfrm>
                <a:off x="5598000" y="2185920"/>
                <a:ext cx="141120" cy="138816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2" name="CustomShape 35"/>
              <p:cNvSpPr/>
              <p:nvPr/>
            </p:nvSpPr>
            <p:spPr>
              <a:xfrm>
                <a:off x="5470560" y="281304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3" name="CustomShape 36"/>
              <p:cNvSpPr/>
              <p:nvPr/>
            </p:nvSpPr>
            <p:spPr>
              <a:xfrm>
                <a:off x="5608080" y="222336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4" name="CustomShape 37"/>
              <p:cNvSpPr/>
              <p:nvPr/>
            </p:nvSpPr>
            <p:spPr>
              <a:xfrm>
                <a:off x="5320800" y="3406320"/>
                <a:ext cx="12096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5" name="CustomShape 38"/>
              <p:cNvSpPr/>
              <p:nvPr/>
            </p:nvSpPr>
            <p:spPr>
              <a:xfrm>
                <a:off x="5159880" y="267336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6" name="CustomShape 39"/>
              <p:cNvSpPr/>
              <p:nvPr/>
            </p:nvSpPr>
            <p:spPr>
              <a:xfrm flipH="1">
                <a:off x="5320080" y="2723400"/>
                <a:ext cx="366120" cy="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7" name="CustomShape 40"/>
              <p:cNvSpPr/>
              <p:nvPr/>
            </p:nvSpPr>
            <p:spPr>
              <a:xfrm flipV="1">
                <a:off x="5668920" y="2396520"/>
                <a:ext cx="360" cy="1120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8" name="CustomShape 41"/>
              <p:cNvSpPr/>
              <p:nvPr/>
            </p:nvSpPr>
            <p:spPr>
              <a:xfrm>
                <a:off x="5389920" y="2242800"/>
                <a:ext cx="360" cy="112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9" name="CustomShape 42"/>
              <p:cNvSpPr/>
              <p:nvPr/>
            </p:nvSpPr>
            <p:spPr>
              <a:xfrm>
                <a:off x="4843080" y="2640960"/>
                <a:ext cx="1366560" cy="17964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0" name="CustomShape 43"/>
              <p:cNvSpPr/>
              <p:nvPr/>
            </p:nvSpPr>
            <p:spPr>
              <a:xfrm>
                <a:off x="5281560" y="2633400"/>
                <a:ext cx="482400" cy="479880"/>
              </a:xfrm>
              <a:prstGeom prst="rect">
                <a:avLst/>
              </a:prstGeom>
              <a:noFill/>
              <a:ln w="12700">
                <a:solidFill>
                  <a:srgbClr val="092a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81" name="CustomShape 44"/>
            <p:cNvSpPr/>
            <p:nvPr/>
          </p:nvSpPr>
          <p:spPr>
            <a:xfrm>
              <a:off x="4229280" y="4041360"/>
              <a:ext cx="5587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2" name="CustomShape 45"/>
            <p:cNvSpPr/>
            <p:nvPr/>
          </p:nvSpPr>
          <p:spPr>
            <a:xfrm>
              <a:off x="3408480" y="3972240"/>
              <a:ext cx="1751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83" name="CustomShape 46"/>
            <p:cNvSpPr/>
            <p:nvPr/>
          </p:nvSpPr>
          <p:spPr>
            <a:xfrm>
              <a:off x="3927960" y="36309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4" name="CustomShape 47"/>
            <p:cNvSpPr/>
            <p:nvPr/>
          </p:nvSpPr>
          <p:spPr>
            <a:xfrm>
              <a:off x="4469040" y="3632760"/>
              <a:ext cx="26136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5" name="CustomShape 48"/>
            <p:cNvSpPr/>
            <p:nvPr/>
          </p:nvSpPr>
          <p:spPr>
            <a:xfrm>
              <a:off x="4213440" y="3618360"/>
              <a:ext cx="25056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86" name="Group 49"/>
          <p:cNvGrpSpPr/>
          <p:nvPr/>
        </p:nvGrpSpPr>
        <p:grpSpPr>
          <a:xfrm>
            <a:off x="5764320" y="2714400"/>
            <a:ext cx="1760760" cy="1612800"/>
            <a:chOff x="5764320" y="2714400"/>
            <a:chExt cx="1760760" cy="1612800"/>
          </a:xfrm>
        </p:grpSpPr>
        <p:sp>
          <p:nvSpPr>
            <p:cNvPr id="587" name="CustomShape 50"/>
            <p:cNvSpPr/>
            <p:nvPr/>
          </p:nvSpPr>
          <p:spPr>
            <a:xfrm>
              <a:off x="6546960" y="271440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51"/>
            <p:cNvSpPr/>
            <p:nvPr/>
          </p:nvSpPr>
          <p:spPr>
            <a:xfrm>
              <a:off x="7043760" y="2755080"/>
              <a:ext cx="48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…</a:t>
              </a: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.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9" name="CustomShape 52"/>
            <p:cNvSpPr/>
            <p:nvPr/>
          </p:nvSpPr>
          <p:spPr>
            <a:xfrm>
              <a:off x="5852160" y="4035600"/>
              <a:ext cx="369000" cy="28224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0" name="CustomShape 53"/>
            <p:cNvSpPr/>
            <p:nvPr/>
          </p:nvSpPr>
          <p:spPr>
            <a:xfrm flipV="1">
              <a:off x="5764320" y="3971880"/>
              <a:ext cx="107964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91" name="CustomShape 54"/>
            <p:cNvSpPr/>
            <p:nvPr/>
          </p:nvSpPr>
          <p:spPr>
            <a:xfrm>
              <a:off x="6824880" y="3796560"/>
              <a:ext cx="48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…</a:t>
              </a: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.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2" name="CustomShape 55"/>
            <p:cNvSpPr/>
            <p:nvPr/>
          </p:nvSpPr>
          <p:spPr>
            <a:xfrm>
              <a:off x="6144480" y="4044960"/>
              <a:ext cx="4435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3" name="CustomShape 56"/>
            <p:cNvSpPr/>
            <p:nvPr/>
          </p:nvSpPr>
          <p:spPr>
            <a:xfrm>
              <a:off x="5882760" y="36165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4" name="CustomShape 57"/>
            <p:cNvSpPr/>
            <p:nvPr/>
          </p:nvSpPr>
          <p:spPr>
            <a:xfrm>
              <a:off x="6425640" y="3624480"/>
              <a:ext cx="26100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5" name="CustomShape 58"/>
            <p:cNvSpPr/>
            <p:nvPr/>
          </p:nvSpPr>
          <p:spPr>
            <a:xfrm>
              <a:off x="6168240" y="3603960"/>
              <a:ext cx="5184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96" name="Group 59"/>
          <p:cNvGrpSpPr/>
          <p:nvPr/>
        </p:nvGrpSpPr>
        <p:grpSpPr>
          <a:xfrm>
            <a:off x="7724520" y="2083680"/>
            <a:ext cx="2212920" cy="2119320"/>
            <a:chOff x="7724520" y="2083680"/>
            <a:chExt cx="2212920" cy="2119320"/>
          </a:xfrm>
        </p:grpSpPr>
        <p:sp>
          <p:nvSpPr>
            <p:cNvPr id="597" name="CustomShape 60"/>
            <p:cNvSpPr/>
            <p:nvPr/>
          </p:nvSpPr>
          <p:spPr>
            <a:xfrm>
              <a:off x="7724520" y="271440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8" name="CustomShape 61"/>
            <p:cNvSpPr/>
            <p:nvPr/>
          </p:nvSpPr>
          <p:spPr>
            <a:xfrm>
              <a:off x="8966880" y="3800880"/>
              <a:ext cx="681120" cy="40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9" name="CustomShape 62"/>
            <p:cNvSpPr/>
            <p:nvPr/>
          </p:nvSpPr>
          <p:spPr>
            <a:xfrm>
              <a:off x="7755120" y="3934800"/>
              <a:ext cx="625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600" name="Group 63"/>
            <p:cNvGrpSpPr/>
            <p:nvPr/>
          </p:nvGrpSpPr>
          <p:grpSpPr>
            <a:xfrm>
              <a:off x="8384400" y="2083680"/>
              <a:ext cx="1553040" cy="1576080"/>
              <a:chOff x="8384400" y="2083680"/>
              <a:chExt cx="1553040" cy="1576080"/>
            </a:xfrm>
          </p:grpSpPr>
          <p:pic>
            <p:nvPicPr>
              <p:cNvPr id="601" name="Picture 13379_2" descr="A sudoku game with numbers&#10;&#10;Description automatically generated"/>
              <p:cNvPicPr/>
              <p:nvPr/>
            </p:nvPicPr>
            <p:blipFill>
              <a:blip r:embed="rId4"/>
              <a:srcRect l="1061" t="626" r="2831" b="2024"/>
              <a:stretch/>
            </p:blipFill>
            <p:spPr>
              <a:xfrm>
                <a:off x="8384400" y="2083680"/>
                <a:ext cx="1553040" cy="1576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2" name="CustomShape 64"/>
              <p:cNvSpPr/>
              <p:nvPr/>
            </p:nvSpPr>
            <p:spPr>
              <a:xfrm>
                <a:off x="9609480" y="3296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3" name="CustomShape 65"/>
              <p:cNvSpPr/>
              <p:nvPr/>
            </p:nvSpPr>
            <p:spPr>
              <a:xfrm>
                <a:off x="8748000" y="34750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4" name="CustomShape 66"/>
              <p:cNvSpPr/>
              <p:nvPr/>
            </p:nvSpPr>
            <p:spPr>
              <a:xfrm>
                <a:off x="941868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5" name="CustomShape 67"/>
              <p:cNvSpPr/>
              <p:nvPr/>
            </p:nvSpPr>
            <p:spPr>
              <a:xfrm>
                <a:off x="959256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6" name="CustomShape 68"/>
              <p:cNvSpPr/>
              <p:nvPr/>
            </p:nvSpPr>
            <p:spPr>
              <a:xfrm>
                <a:off x="9080640" y="21196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7" name="CustomShape 69"/>
              <p:cNvSpPr/>
              <p:nvPr/>
            </p:nvSpPr>
            <p:spPr>
              <a:xfrm>
                <a:off x="975960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8" name="CustomShape 70"/>
              <p:cNvSpPr/>
              <p:nvPr/>
            </p:nvSpPr>
            <p:spPr>
              <a:xfrm>
                <a:off x="8911440" y="21236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9" name="CustomShape 71"/>
              <p:cNvSpPr/>
              <p:nvPr/>
            </p:nvSpPr>
            <p:spPr>
              <a:xfrm>
                <a:off x="8404920" y="2293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0" name="CustomShape 72"/>
              <p:cNvSpPr/>
              <p:nvPr/>
            </p:nvSpPr>
            <p:spPr>
              <a:xfrm>
                <a:off x="8580240" y="2292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1" name="CustomShape 73"/>
              <p:cNvSpPr/>
              <p:nvPr/>
            </p:nvSpPr>
            <p:spPr>
              <a:xfrm>
                <a:off x="9594360" y="24408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2" name="CustomShape 74"/>
              <p:cNvSpPr/>
              <p:nvPr/>
            </p:nvSpPr>
            <p:spPr>
              <a:xfrm>
                <a:off x="9249840" y="2453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3" name="CustomShape 75"/>
              <p:cNvSpPr/>
              <p:nvPr/>
            </p:nvSpPr>
            <p:spPr>
              <a:xfrm>
                <a:off x="8912880" y="2453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4" name="CustomShape 76"/>
              <p:cNvSpPr/>
              <p:nvPr/>
            </p:nvSpPr>
            <p:spPr>
              <a:xfrm>
                <a:off x="8740080" y="2453400"/>
                <a:ext cx="15192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5" name="CustomShape 77"/>
              <p:cNvSpPr/>
              <p:nvPr/>
            </p:nvSpPr>
            <p:spPr>
              <a:xfrm>
                <a:off x="9421200" y="2275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6" name="CustomShape 78"/>
              <p:cNvSpPr/>
              <p:nvPr/>
            </p:nvSpPr>
            <p:spPr>
              <a:xfrm>
                <a:off x="8919360" y="22852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7" name="CustomShape 79"/>
              <p:cNvSpPr/>
              <p:nvPr/>
            </p:nvSpPr>
            <p:spPr>
              <a:xfrm>
                <a:off x="9758880" y="24361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8" name="CustomShape 80"/>
              <p:cNvSpPr/>
              <p:nvPr/>
            </p:nvSpPr>
            <p:spPr>
              <a:xfrm>
                <a:off x="9244800" y="2279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9" name="CustomShape 81"/>
              <p:cNvSpPr/>
              <p:nvPr/>
            </p:nvSpPr>
            <p:spPr>
              <a:xfrm>
                <a:off x="9081360" y="29606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0" name="CustomShape 82"/>
              <p:cNvSpPr/>
              <p:nvPr/>
            </p:nvSpPr>
            <p:spPr>
              <a:xfrm>
                <a:off x="8911440" y="2625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1" name="CustomShape 83"/>
              <p:cNvSpPr/>
              <p:nvPr/>
            </p:nvSpPr>
            <p:spPr>
              <a:xfrm>
                <a:off x="9083160" y="2625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2" name="CustomShape 84"/>
              <p:cNvSpPr/>
              <p:nvPr/>
            </p:nvSpPr>
            <p:spPr>
              <a:xfrm>
                <a:off x="8411400" y="2793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3" name="CustomShape 85"/>
              <p:cNvSpPr/>
              <p:nvPr/>
            </p:nvSpPr>
            <p:spPr>
              <a:xfrm>
                <a:off x="840276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4" name="CustomShape 86"/>
              <p:cNvSpPr/>
              <p:nvPr/>
            </p:nvSpPr>
            <p:spPr>
              <a:xfrm>
                <a:off x="9252720" y="2957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5" name="CustomShape 87"/>
              <p:cNvSpPr/>
              <p:nvPr/>
            </p:nvSpPr>
            <p:spPr>
              <a:xfrm>
                <a:off x="8409600" y="31388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6" name="CustomShape 88"/>
              <p:cNvSpPr/>
              <p:nvPr/>
            </p:nvSpPr>
            <p:spPr>
              <a:xfrm>
                <a:off x="8578800" y="26312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7" name="CustomShape 89"/>
              <p:cNvSpPr/>
              <p:nvPr/>
            </p:nvSpPr>
            <p:spPr>
              <a:xfrm>
                <a:off x="8408520" y="2635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8" name="CustomShape 90"/>
              <p:cNvSpPr/>
              <p:nvPr/>
            </p:nvSpPr>
            <p:spPr>
              <a:xfrm>
                <a:off x="9421200" y="2444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9" name="CustomShape 91"/>
              <p:cNvSpPr/>
              <p:nvPr/>
            </p:nvSpPr>
            <p:spPr>
              <a:xfrm>
                <a:off x="9428400" y="2793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0" name="CustomShape 92"/>
              <p:cNvSpPr/>
              <p:nvPr/>
            </p:nvSpPr>
            <p:spPr>
              <a:xfrm>
                <a:off x="8749800" y="3306960"/>
                <a:ext cx="15192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1" name="CustomShape 93"/>
              <p:cNvSpPr/>
              <p:nvPr/>
            </p:nvSpPr>
            <p:spPr>
              <a:xfrm>
                <a:off x="8909640" y="31312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2" name="CustomShape 94"/>
              <p:cNvSpPr/>
              <p:nvPr/>
            </p:nvSpPr>
            <p:spPr>
              <a:xfrm>
                <a:off x="907884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3" name="CustomShape 95"/>
              <p:cNvSpPr/>
              <p:nvPr/>
            </p:nvSpPr>
            <p:spPr>
              <a:xfrm>
                <a:off x="9421200" y="26215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4" name="CustomShape 96"/>
              <p:cNvSpPr/>
              <p:nvPr/>
            </p:nvSpPr>
            <p:spPr>
              <a:xfrm>
                <a:off x="9759600" y="26132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5" name="CustomShape 97"/>
              <p:cNvSpPr/>
              <p:nvPr/>
            </p:nvSpPr>
            <p:spPr>
              <a:xfrm>
                <a:off x="9600480" y="29548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6" name="CustomShape 98"/>
              <p:cNvSpPr/>
              <p:nvPr/>
            </p:nvSpPr>
            <p:spPr>
              <a:xfrm>
                <a:off x="8919360" y="29592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7" name="CustomShape 99"/>
              <p:cNvSpPr/>
              <p:nvPr/>
            </p:nvSpPr>
            <p:spPr>
              <a:xfrm>
                <a:off x="857880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8" name="CustomShape 100"/>
              <p:cNvSpPr/>
              <p:nvPr/>
            </p:nvSpPr>
            <p:spPr>
              <a:xfrm>
                <a:off x="8917920" y="27900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9" name="CustomShape 101"/>
              <p:cNvSpPr/>
              <p:nvPr/>
            </p:nvSpPr>
            <p:spPr>
              <a:xfrm>
                <a:off x="9256320" y="3299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0" name="CustomShape 102"/>
              <p:cNvSpPr/>
              <p:nvPr/>
            </p:nvSpPr>
            <p:spPr>
              <a:xfrm>
                <a:off x="9783000" y="3472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1" name="CustomShape 103"/>
              <p:cNvSpPr/>
              <p:nvPr/>
            </p:nvSpPr>
            <p:spPr>
              <a:xfrm>
                <a:off x="9603000" y="31273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2" name="CustomShape 104"/>
              <p:cNvSpPr/>
              <p:nvPr/>
            </p:nvSpPr>
            <p:spPr>
              <a:xfrm>
                <a:off x="944064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3" name="CustomShape 105"/>
              <p:cNvSpPr/>
              <p:nvPr/>
            </p:nvSpPr>
            <p:spPr>
              <a:xfrm>
                <a:off x="9779040" y="3296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4" name="CustomShape 106"/>
              <p:cNvSpPr/>
              <p:nvPr/>
            </p:nvSpPr>
            <p:spPr>
              <a:xfrm>
                <a:off x="925272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5" name="CustomShape 107"/>
              <p:cNvSpPr/>
              <p:nvPr/>
            </p:nvSpPr>
            <p:spPr>
              <a:xfrm>
                <a:off x="9616320" y="34750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6" name="CustomShape 108"/>
              <p:cNvSpPr/>
              <p:nvPr/>
            </p:nvSpPr>
            <p:spPr>
              <a:xfrm>
                <a:off x="9092880" y="3477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7" name="CustomShape 109"/>
              <p:cNvSpPr/>
              <p:nvPr/>
            </p:nvSpPr>
            <p:spPr>
              <a:xfrm>
                <a:off x="942300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8" name="CustomShape 110"/>
              <p:cNvSpPr/>
              <p:nvPr/>
            </p:nvSpPr>
            <p:spPr>
              <a:xfrm>
                <a:off x="9089640" y="3299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1"/>
          <p:cNvGrpSpPr/>
          <p:nvPr/>
        </p:nvGrpSpPr>
        <p:grpSpPr>
          <a:xfrm>
            <a:off x="2903760" y="1829880"/>
            <a:ext cx="4548600" cy="2434320"/>
            <a:chOff x="2903760" y="1829880"/>
            <a:chExt cx="4548600" cy="2434320"/>
          </a:xfrm>
        </p:grpSpPr>
        <p:grpSp>
          <p:nvGrpSpPr>
            <p:cNvPr id="650" name="Group 2"/>
            <p:cNvGrpSpPr/>
            <p:nvPr/>
          </p:nvGrpSpPr>
          <p:grpSpPr>
            <a:xfrm>
              <a:off x="2903760" y="1829880"/>
              <a:ext cx="4548240" cy="2434320"/>
              <a:chOff x="2903760" y="1829880"/>
              <a:chExt cx="4548240" cy="2434320"/>
            </a:xfrm>
          </p:grpSpPr>
          <p:grpSp>
            <p:nvGrpSpPr>
              <p:cNvPr id="651" name="Group 3"/>
              <p:cNvGrpSpPr/>
              <p:nvPr/>
            </p:nvGrpSpPr>
            <p:grpSpPr>
              <a:xfrm>
                <a:off x="2903760" y="1829880"/>
                <a:ext cx="4548240" cy="1920960"/>
                <a:chOff x="2903760" y="1829880"/>
                <a:chExt cx="4548240" cy="1920960"/>
              </a:xfrm>
            </p:grpSpPr>
            <p:pic>
              <p:nvPicPr>
                <p:cNvPr id="652" name="Picture 50_1" descr="A sudoku game with numbers&#10;&#10;Description automatically generated"/>
                <p:cNvPicPr/>
                <p:nvPr/>
              </p:nvPicPr>
              <p:blipFill>
                <a:blip r:embed="rId1"/>
                <a:srcRect l="1061" t="626" r="2831" b="2024"/>
                <a:stretch/>
              </p:blipFill>
              <p:spPr>
                <a:xfrm>
                  <a:off x="2903760" y="1829880"/>
                  <a:ext cx="1754280" cy="19209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653" name="Group 4"/>
                <p:cNvGrpSpPr/>
                <p:nvPr/>
              </p:nvGrpSpPr>
              <p:grpSpPr>
                <a:xfrm>
                  <a:off x="5697720" y="1829880"/>
                  <a:ext cx="1754280" cy="1920960"/>
                  <a:chOff x="5697720" y="1829880"/>
                  <a:chExt cx="1754280" cy="1920960"/>
                </a:xfrm>
              </p:grpSpPr>
              <p:pic>
                <p:nvPicPr>
                  <p:cNvPr id="654" name="Picture 52_1" descr="A sudoku game with numbers&#10;&#10;Description automatically generated"/>
                  <p:cNvPicPr/>
                  <p:nvPr/>
                </p:nvPicPr>
                <p:blipFill>
                  <a:blip r:embed="rId2">
                    <a:alphaModFix amt="5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rcRect l="1061" t="626" r="2831" b="2024"/>
                  <a:stretch/>
                </p:blipFill>
                <p:spPr>
                  <a:xfrm>
                    <a:off x="5697720" y="1829880"/>
                    <a:ext cx="1754280" cy="1920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655" name="CustomShape 5"/>
                  <p:cNvSpPr/>
                  <p:nvPr/>
                </p:nvSpPr>
                <p:spPr>
                  <a:xfrm>
                    <a:off x="6099480" y="2275560"/>
                    <a:ext cx="218880" cy="256680"/>
                  </a:xfrm>
                  <a:prstGeom prst="rect">
                    <a:avLst/>
                  </a:prstGeom>
                  <a:solidFill>
                    <a:srgbClr val="0aa834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sp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fr-FR" sz="1100" spc="-1" strike="noStrike">
                        <a:solidFill>
                          <a:srgbClr val="000000"/>
                        </a:solidFill>
                        <a:latin typeface="Aptos"/>
                      </a:rPr>
                      <a:t>5</a:t>
                    </a:r>
                    <a:endParaRPr b="0" lang="en-GB" sz="11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656" name="CustomShape 6"/>
                <p:cNvSpPr/>
                <p:nvPr/>
              </p:nvSpPr>
              <p:spPr>
                <a:xfrm>
                  <a:off x="4861440" y="2501280"/>
                  <a:ext cx="633240" cy="578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156082"/>
                </a:solidFill>
                <a:ln>
                  <a:solidFill>
                    <a:srgbClr val="092a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57" name="CustomShape 7"/>
              <p:cNvSpPr/>
              <p:nvPr/>
            </p:nvSpPr>
            <p:spPr>
              <a:xfrm>
                <a:off x="3313800" y="3844440"/>
                <a:ext cx="853200" cy="40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Aptos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658" name="CustomShape 8"/>
              <p:cNvSpPr/>
              <p:nvPr/>
            </p:nvSpPr>
            <p:spPr>
              <a:xfrm>
                <a:off x="6290280" y="3862080"/>
                <a:ext cx="853200" cy="40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sp>
          <p:nvSpPr>
            <p:cNvPr id="659" name="CustomShape 9"/>
            <p:cNvSpPr/>
            <p:nvPr/>
          </p:nvSpPr>
          <p:spPr>
            <a:xfrm>
              <a:off x="7239600" y="2026440"/>
              <a:ext cx="179640" cy="25668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0" name="CustomShape 10"/>
            <p:cNvSpPr/>
            <p:nvPr/>
          </p:nvSpPr>
          <p:spPr>
            <a:xfrm>
              <a:off x="5684040" y="1829880"/>
              <a:ext cx="633240" cy="67104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CustomShape 11"/>
            <p:cNvSpPr/>
            <p:nvPr/>
          </p:nvSpPr>
          <p:spPr>
            <a:xfrm>
              <a:off x="5626440" y="2041920"/>
              <a:ext cx="1825920" cy="24516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CustomShape 12"/>
            <p:cNvSpPr/>
            <p:nvPr/>
          </p:nvSpPr>
          <p:spPr>
            <a:xfrm flipH="1">
              <a:off x="5733720" y="2154600"/>
              <a:ext cx="145512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339a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3" name="CustomShape 13"/>
            <p:cNvSpPr/>
            <p:nvPr/>
          </p:nvSpPr>
          <p:spPr>
            <a:xfrm>
              <a:off x="5702400" y="186300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4" name="CustomShape 14"/>
            <p:cNvSpPr/>
            <p:nvPr/>
          </p:nvSpPr>
          <p:spPr>
            <a:xfrm>
              <a:off x="5896800" y="186156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5" name="CustomShape 15"/>
            <p:cNvSpPr/>
            <p:nvPr/>
          </p:nvSpPr>
          <p:spPr>
            <a:xfrm>
              <a:off x="6103440" y="18565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6" name="CustomShape 16"/>
            <p:cNvSpPr/>
            <p:nvPr/>
          </p:nvSpPr>
          <p:spPr>
            <a:xfrm>
              <a:off x="5714640" y="230796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7" name="CustomShape 17"/>
            <p:cNvSpPr/>
            <p:nvPr/>
          </p:nvSpPr>
          <p:spPr>
            <a:xfrm>
              <a:off x="5909040" y="23065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1622160" y="51192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(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p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669" name="Group 2"/>
          <p:cNvGrpSpPr/>
          <p:nvPr/>
        </p:nvGrpSpPr>
        <p:grpSpPr>
          <a:xfrm>
            <a:off x="1839240" y="4132440"/>
            <a:ext cx="5718960" cy="570960"/>
            <a:chOff x="1839240" y="4132440"/>
            <a:chExt cx="5718960" cy="570960"/>
          </a:xfrm>
        </p:grpSpPr>
        <p:sp>
          <p:nvSpPr>
            <p:cNvPr id="670" name="CustomShape 3"/>
            <p:cNvSpPr/>
            <p:nvPr/>
          </p:nvSpPr>
          <p:spPr>
            <a:xfrm>
              <a:off x="1839240" y="416556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1" name="CustomShape 4"/>
            <p:cNvSpPr/>
            <p:nvPr/>
          </p:nvSpPr>
          <p:spPr>
            <a:xfrm>
              <a:off x="2442240" y="413244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2" name="CustomShape 5"/>
            <p:cNvSpPr/>
            <p:nvPr/>
          </p:nvSpPr>
          <p:spPr>
            <a:xfrm>
              <a:off x="3595320" y="418644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73" name="Group 6"/>
          <p:cNvGrpSpPr/>
          <p:nvPr/>
        </p:nvGrpSpPr>
        <p:grpSpPr>
          <a:xfrm>
            <a:off x="1839240" y="3055680"/>
            <a:ext cx="4996800" cy="537120"/>
            <a:chOff x="1839240" y="3055680"/>
            <a:chExt cx="4996800" cy="537120"/>
          </a:xfrm>
        </p:grpSpPr>
        <p:sp>
          <p:nvSpPr>
            <p:cNvPr id="674" name="CustomShape 7"/>
            <p:cNvSpPr/>
            <p:nvPr/>
          </p:nvSpPr>
          <p:spPr>
            <a:xfrm>
              <a:off x="1839240" y="307908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5" name="CustomShape 8"/>
            <p:cNvSpPr/>
            <p:nvPr/>
          </p:nvSpPr>
          <p:spPr>
            <a:xfrm>
              <a:off x="2438640" y="305568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6" name="CustomShape 9"/>
            <p:cNvSpPr/>
            <p:nvPr/>
          </p:nvSpPr>
          <p:spPr>
            <a:xfrm>
              <a:off x="3595320" y="307692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77" name="Group 10"/>
          <p:cNvGrpSpPr/>
          <p:nvPr/>
        </p:nvGrpSpPr>
        <p:grpSpPr>
          <a:xfrm>
            <a:off x="1839240" y="1920600"/>
            <a:ext cx="5726880" cy="516600"/>
            <a:chOff x="1839240" y="1920600"/>
            <a:chExt cx="5726880" cy="516600"/>
          </a:xfrm>
        </p:grpSpPr>
        <p:sp>
          <p:nvSpPr>
            <p:cNvPr id="678" name="CustomShape 11"/>
            <p:cNvSpPr/>
            <p:nvPr/>
          </p:nvSpPr>
          <p:spPr>
            <a:xfrm>
              <a:off x="2437920" y="197640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9" name="CustomShape 12"/>
            <p:cNvSpPr/>
            <p:nvPr/>
          </p:nvSpPr>
          <p:spPr>
            <a:xfrm>
              <a:off x="1839240" y="199116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0" name="CustomShape 13"/>
            <p:cNvSpPr/>
            <p:nvPr/>
          </p:nvSpPr>
          <p:spPr>
            <a:xfrm>
              <a:off x="3595320" y="192060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g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81" name="Group 14"/>
          <p:cNvGrpSpPr/>
          <p:nvPr/>
        </p:nvGrpSpPr>
        <p:grpSpPr>
          <a:xfrm>
            <a:off x="3311640" y="1207440"/>
            <a:ext cx="2187000" cy="657360"/>
            <a:chOff x="3311640" y="1207440"/>
            <a:chExt cx="2187000" cy="657360"/>
          </a:xfrm>
        </p:grpSpPr>
        <p:sp>
          <p:nvSpPr>
            <p:cNvPr id="682" name="CustomShape 15"/>
            <p:cNvSpPr/>
            <p:nvPr/>
          </p:nvSpPr>
          <p:spPr>
            <a:xfrm>
              <a:off x="3311640" y="121032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3" name="CustomShape 16"/>
            <p:cNvSpPr/>
            <p:nvPr/>
          </p:nvSpPr>
          <p:spPr>
            <a:xfrm>
              <a:off x="4225320" y="12103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4" name="CustomShape 17"/>
            <p:cNvSpPr/>
            <p:nvPr/>
          </p:nvSpPr>
          <p:spPr>
            <a:xfrm>
              <a:off x="5139000" y="121032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5" name="CustomShape 18"/>
            <p:cNvSpPr/>
            <p:nvPr/>
          </p:nvSpPr>
          <p:spPr>
            <a:xfrm>
              <a:off x="4682160" y="120744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</a:t>
              </a: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6" name="CustomShape 19"/>
            <p:cNvSpPr/>
            <p:nvPr/>
          </p:nvSpPr>
          <p:spPr>
            <a:xfrm flipH="1">
              <a:off x="4787640" y="121716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7" name="CustomShape 20"/>
            <p:cNvSpPr/>
            <p:nvPr/>
          </p:nvSpPr>
          <p:spPr>
            <a:xfrm>
              <a:off x="3772800" y="12265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688" name="CustomShape 21"/>
          <p:cNvSpPr/>
          <p:nvPr/>
        </p:nvSpPr>
        <p:spPr>
          <a:xfrm>
            <a:off x="3631320" y="3672000"/>
            <a:ext cx="54288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1" lang="en-GB" sz="105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 =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{al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ldi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ff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ls[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1:3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1:3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]),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all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dif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f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ell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s[2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, :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])</a:t>
            </a:r>
            <a:r>
              <a:rPr b="0" lang="en-GB" sz="1050" spc="-1" strike="noStrike">
                <a:latin typeface="Menlo"/>
                <a:ea typeface="Menlo"/>
              </a:rPr>
              <a:t>}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89" name="CustomShape 22"/>
          <p:cNvSpPr/>
          <p:nvPr/>
        </p:nvSpPr>
        <p:spPr>
          <a:xfrm>
            <a:off x="3636000" y="2484000"/>
            <a:ext cx="518940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{cells[1,1] = 6, cells[1,2] = 9, cells[1,3] = 4,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cells[3,1] = 2, cells[3,2] = 7, cells[2,9]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90" name="CustomShape 23"/>
          <p:cNvSpPr/>
          <p:nvPr/>
        </p:nvSpPr>
        <p:spPr>
          <a:xfrm>
            <a:off x="3608640" y="4751280"/>
            <a:ext cx="2223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=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l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l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3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3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]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=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1622160" y="51192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(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692" name="Group 2"/>
          <p:cNvGrpSpPr/>
          <p:nvPr/>
        </p:nvGrpSpPr>
        <p:grpSpPr>
          <a:xfrm>
            <a:off x="1839240" y="3412440"/>
            <a:ext cx="5718960" cy="570960"/>
            <a:chOff x="1839240" y="3412440"/>
            <a:chExt cx="5718960" cy="570960"/>
          </a:xfrm>
        </p:grpSpPr>
        <p:sp>
          <p:nvSpPr>
            <p:cNvPr id="693" name="CustomShape 3"/>
            <p:cNvSpPr/>
            <p:nvPr/>
          </p:nvSpPr>
          <p:spPr>
            <a:xfrm>
              <a:off x="1839240" y="344556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4" name="CustomShape 4"/>
            <p:cNvSpPr/>
            <p:nvPr/>
          </p:nvSpPr>
          <p:spPr>
            <a:xfrm>
              <a:off x="2442240" y="341244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5" name="CustomShape 5"/>
            <p:cNvSpPr/>
            <p:nvPr/>
          </p:nvSpPr>
          <p:spPr>
            <a:xfrm>
              <a:off x="3595320" y="346644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All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riv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ed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inf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ma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tio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ent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ail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ed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by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pla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nat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ion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96" name="Group 6"/>
          <p:cNvGrpSpPr/>
          <p:nvPr/>
        </p:nvGrpSpPr>
        <p:grpSpPr>
          <a:xfrm>
            <a:off x="1839240" y="2659680"/>
            <a:ext cx="4996800" cy="537120"/>
            <a:chOff x="1839240" y="2659680"/>
            <a:chExt cx="4996800" cy="537120"/>
          </a:xfrm>
        </p:grpSpPr>
        <p:sp>
          <p:nvSpPr>
            <p:cNvPr id="697" name="CustomShape 7"/>
            <p:cNvSpPr/>
            <p:nvPr/>
          </p:nvSpPr>
          <p:spPr>
            <a:xfrm>
              <a:off x="1839240" y="268308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8" name="CustomShape 8"/>
            <p:cNvSpPr/>
            <p:nvPr/>
          </p:nvSpPr>
          <p:spPr>
            <a:xfrm>
              <a:off x="2438640" y="265968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9" name="CustomShape 9"/>
            <p:cNvSpPr/>
            <p:nvPr/>
          </p:nvSpPr>
          <p:spPr>
            <a:xfrm>
              <a:off x="3595320" y="268092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700" name="Group 10"/>
          <p:cNvGrpSpPr/>
          <p:nvPr/>
        </p:nvGrpSpPr>
        <p:grpSpPr>
          <a:xfrm>
            <a:off x="1839240" y="1920600"/>
            <a:ext cx="5726880" cy="516600"/>
            <a:chOff x="1839240" y="1920600"/>
            <a:chExt cx="5726880" cy="516600"/>
          </a:xfrm>
        </p:grpSpPr>
        <p:sp>
          <p:nvSpPr>
            <p:cNvPr id="701" name="CustomShape 11"/>
            <p:cNvSpPr/>
            <p:nvPr/>
          </p:nvSpPr>
          <p:spPr>
            <a:xfrm>
              <a:off x="2437920" y="197640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2" name="CustomShape 12"/>
            <p:cNvSpPr/>
            <p:nvPr/>
          </p:nvSpPr>
          <p:spPr>
            <a:xfrm>
              <a:off x="1839240" y="199116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3" name="CustomShape 13"/>
            <p:cNvSpPr/>
            <p:nvPr/>
          </p:nvSpPr>
          <p:spPr>
            <a:xfrm>
              <a:off x="3595320" y="192060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The explaining facts are a subset of what was previously derived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704" name="Group 14"/>
          <p:cNvGrpSpPr/>
          <p:nvPr/>
        </p:nvGrpSpPr>
        <p:grpSpPr>
          <a:xfrm>
            <a:off x="3311640" y="1207440"/>
            <a:ext cx="2187000" cy="657360"/>
            <a:chOff x="3311640" y="1207440"/>
            <a:chExt cx="2187000" cy="657360"/>
          </a:xfrm>
        </p:grpSpPr>
        <p:sp>
          <p:nvSpPr>
            <p:cNvPr id="705" name="CustomShape 15"/>
            <p:cNvSpPr/>
            <p:nvPr/>
          </p:nvSpPr>
          <p:spPr>
            <a:xfrm>
              <a:off x="3311640" y="121032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6" name="CustomShape 16"/>
            <p:cNvSpPr/>
            <p:nvPr/>
          </p:nvSpPr>
          <p:spPr>
            <a:xfrm>
              <a:off x="4225320" y="12103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7" name="CustomShape 17"/>
            <p:cNvSpPr/>
            <p:nvPr/>
          </p:nvSpPr>
          <p:spPr>
            <a:xfrm>
              <a:off x="5139000" y="121032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8" name="CustomShape 18"/>
            <p:cNvSpPr/>
            <p:nvPr/>
          </p:nvSpPr>
          <p:spPr>
            <a:xfrm>
              <a:off x="4682160" y="120744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9" name="CustomShape 19"/>
            <p:cNvSpPr/>
            <p:nvPr/>
          </p:nvSpPr>
          <p:spPr>
            <a:xfrm flipH="1">
              <a:off x="4787640" y="121716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0" name="CustomShape 20"/>
            <p:cNvSpPr/>
            <p:nvPr/>
          </p:nvSpPr>
          <p:spPr>
            <a:xfrm>
              <a:off x="3772800" y="12265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711" name="CustomShape 21"/>
          <p:cNvSpPr/>
          <p:nvPr/>
        </p:nvSpPr>
        <p:spPr>
          <a:xfrm>
            <a:off x="2283120" y="4601160"/>
            <a:ext cx="87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ptos"/>
              </a:rPr>
              <a:t>How?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712" name="Group 22"/>
          <p:cNvGrpSpPr/>
          <p:nvPr/>
        </p:nvGrpSpPr>
        <p:grpSpPr>
          <a:xfrm>
            <a:off x="3193200" y="4512240"/>
            <a:ext cx="3646800" cy="492480"/>
            <a:chOff x="3193200" y="4512240"/>
            <a:chExt cx="3646800" cy="492480"/>
          </a:xfrm>
        </p:grpSpPr>
        <p:sp>
          <p:nvSpPr>
            <p:cNvPr id="713" name="CustomShape 23"/>
            <p:cNvSpPr/>
            <p:nvPr/>
          </p:nvSpPr>
          <p:spPr>
            <a:xfrm>
              <a:off x="4208040" y="4602960"/>
              <a:ext cx="5234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4" name="CustomShape 24"/>
            <p:cNvSpPr/>
            <p:nvPr/>
          </p:nvSpPr>
          <p:spPr>
            <a:xfrm>
              <a:off x="5019480" y="4602960"/>
              <a:ext cx="5234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5" name="CustomShape 25"/>
            <p:cNvSpPr/>
            <p:nvPr/>
          </p:nvSpPr>
          <p:spPr>
            <a:xfrm>
              <a:off x="5905080" y="4602960"/>
              <a:ext cx="50472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-</a:t>
              </a: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6" name="CustomShape 26"/>
            <p:cNvSpPr/>
            <p:nvPr/>
          </p:nvSpPr>
          <p:spPr>
            <a:xfrm>
              <a:off x="4637520" y="4600440"/>
              <a:ext cx="51048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∧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7" name="CustomShape 27"/>
            <p:cNvSpPr/>
            <p:nvPr/>
          </p:nvSpPr>
          <p:spPr>
            <a:xfrm>
              <a:off x="5520600" y="4600440"/>
              <a:ext cx="40680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∧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8" name="CustomShape 28"/>
            <p:cNvSpPr/>
            <p:nvPr/>
          </p:nvSpPr>
          <p:spPr>
            <a:xfrm>
              <a:off x="3193200" y="4578840"/>
              <a:ext cx="103680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BE" sz="2200" spc="-1" strike="noStrike">
                  <a:solidFill>
                    <a:srgbClr val="000000"/>
                  </a:solidFill>
                  <a:latin typeface="CMSY10"/>
                </a:rPr>
                <a:t>MUS        </a:t>
              </a:r>
              <a:r>
                <a:rPr b="0" lang="en-BE" sz="2200" spc="-1" strike="noStrike">
                  <a:solidFill>
                    <a:srgbClr val="000000"/>
                  </a:solidFill>
                  <a:latin typeface="Courier New"/>
                </a:rPr>
                <a:t>(</a:t>
              </a:r>
              <a:endParaRPr b="0" lang="en-GB" sz="2200" spc="-1" strike="noStrike">
                <a:latin typeface="Arial"/>
              </a:endParaRPr>
            </a:p>
          </p:txBody>
        </p:sp>
        <p:sp>
          <p:nvSpPr>
            <p:cNvPr id="719" name="CustomShape 29"/>
            <p:cNvSpPr/>
            <p:nvPr/>
          </p:nvSpPr>
          <p:spPr>
            <a:xfrm>
              <a:off x="6388200" y="4512240"/>
              <a:ext cx="451800" cy="48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2600" spc="-1" strike="noStrike">
                  <a:solidFill>
                    <a:srgbClr val="000000"/>
                  </a:solidFill>
                  <a:latin typeface="Courier New"/>
                </a:rPr>
                <a:t>)</a:t>
              </a:r>
              <a:r>
                <a:rPr b="0" lang="en-BE" sz="26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2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42" descr="A diagram of a function&#10;&#10;Description automatically generated"/>
          <p:cNvPicPr/>
          <p:nvPr/>
        </p:nvPicPr>
        <p:blipFill>
          <a:blip r:embed="rId1"/>
          <a:srcRect l="4630" t="3313" r="7040" b="3209"/>
          <a:stretch/>
        </p:blipFill>
        <p:spPr>
          <a:xfrm>
            <a:off x="2628720" y="2336760"/>
            <a:ext cx="3733560" cy="1917360"/>
          </a:xfrm>
          <a:prstGeom prst="rect">
            <a:avLst/>
          </a:prstGeom>
          <a:ln w="0">
            <a:noFill/>
          </a:ln>
        </p:spPr>
      </p:pic>
      <p:sp>
        <p:nvSpPr>
          <p:cNvPr id="721" name="CustomShape 1"/>
          <p:cNvSpPr/>
          <p:nvPr/>
        </p:nvSpPr>
        <p:spPr>
          <a:xfrm>
            <a:off x="5444280" y="2354760"/>
            <a:ext cx="249120" cy="247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"/>
          <p:cNvSpPr/>
          <p:nvPr/>
        </p:nvSpPr>
        <p:spPr>
          <a:xfrm>
            <a:off x="4920480" y="3286800"/>
            <a:ext cx="1148400" cy="23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GB" sz="700" spc="-1" strike="noStrike">
                <a:latin typeface="Arial"/>
              </a:rPr>
              <a:t>Co</a:t>
            </a:r>
            <a:r>
              <a:rPr b="1" lang="en-GB" sz="700" spc="-1" strike="noStrike">
                <a:latin typeface="Arial"/>
              </a:rPr>
              <a:t>nst</a:t>
            </a:r>
            <a:r>
              <a:rPr b="1" lang="en-GB" sz="700" spc="-1" strike="noStrike">
                <a:latin typeface="Arial"/>
              </a:rPr>
              <a:t>rai</a:t>
            </a:r>
            <a:r>
              <a:rPr b="1" lang="en-GB" sz="700" spc="-1" strike="noStrike">
                <a:latin typeface="Arial"/>
              </a:rPr>
              <a:t>ne</a:t>
            </a:r>
            <a:r>
              <a:rPr b="1" lang="en-GB" sz="700" spc="-1" strike="noStrike">
                <a:latin typeface="Arial"/>
              </a:rPr>
              <a:t>d </a:t>
            </a:r>
            <a:r>
              <a:rPr b="1" lang="en-GB" sz="700" spc="-1" strike="noStrike">
                <a:latin typeface="Arial"/>
              </a:rPr>
              <a:t>opt</a:t>
            </a:r>
            <a:r>
              <a:rPr b="1" lang="en-GB" sz="700" spc="-1" strike="noStrike">
                <a:latin typeface="Arial"/>
              </a:rPr>
              <a:t>. </a:t>
            </a:r>
            <a:r>
              <a:rPr b="1" lang="en-GB" sz="700" spc="-1" strike="noStrike">
                <a:latin typeface="Arial"/>
              </a:rPr>
              <a:t>hit</a:t>
            </a:r>
            <a:r>
              <a:rPr b="1" lang="en-GB" sz="700" spc="-1" strike="noStrike">
                <a:latin typeface="Arial"/>
              </a:rPr>
              <a:t>tin</a:t>
            </a:r>
            <a:r>
              <a:rPr b="1" lang="en-GB" sz="700" spc="-1" strike="noStrike">
                <a:latin typeface="Arial"/>
              </a:rPr>
              <a:t>gs</a:t>
            </a:r>
            <a:r>
              <a:rPr b="1" lang="en-GB" sz="700" spc="-1" strike="noStrike">
                <a:latin typeface="Arial"/>
              </a:rPr>
              <a:t>et</a:t>
            </a:r>
            <a:endParaRPr b="0" lang="en-GB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932800" y="897120"/>
            <a:ext cx="3859200" cy="43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4120" bIns="0">
            <a:normAutofit fontScale="57000"/>
          </a:bodyPr>
          <a:p>
            <a:pPr marL="342720" indent="-339480">
              <a:lnSpc>
                <a:spcPct val="100000"/>
              </a:lnSpc>
              <a:spcBef>
                <a:spcPts val="1174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080" y="64440"/>
            <a:ext cx="5692320" cy="5627160"/>
          </a:xfrm>
          <a:prstGeom prst="rect">
            <a:avLst/>
          </a:prstGeom>
          <a:blipFill rotWithShape="0">
            <a:blip r:embed="rId1"/>
            <a:srcRect l="0" t="670" r="0" b="0"/>
            <a:stretch/>
          </a:blipFill>
          <a:ln w="0">
            <a:noFill/>
          </a:ln>
        </p:spPr>
        <p:txBody>
          <a:bodyPr lIns="90000" rIns="90000" tIns="45000" bIns="45000" anchorCtr="1">
            <a:noAutofit/>
          </a:bodyPr>
          <a:p>
            <a:br/>
            <a:endParaRPr b="0" lang="en-GB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148800" y="408600"/>
            <a:ext cx="3252240" cy="4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 u="sng">
                <a:solidFill>
                  <a:srgbClr val="999999"/>
                </a:solidFill>
                <a:uFillTx/>
                <a:latin typeface="Arial"/>
                <a:ea typeface="DejaVu Sans"/>
              </a:rPr>
              <a:t>https://github.com/CPMpy/cpmpy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" descr="A red oval with a black background&#10;&#10;Description automatically generated"/>
          <p:cNvPicPr/>
          <p:nvPr/>
        </p:nvPicPr>
        <p:blipFill>
          <a:blip r:embed="rId1">
            <a:lum bright="-3000"/>
          </a:blip>
          <a:stretch/>
        </p:blipFill>
        <p:spPr>
          <a:xfrm>
            <a:off x="2062080" y="360000"/>
            <a:ext cx="6037920" cy="488088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2600280" y="1555560"/>
            <a:ext cx="49651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6600" spc="-1" strike="noStrike">
                <a:solidFill>
                  <a:srgbClr val="ffffff"/>
                </a:solidFill>
                <a:latin typeface="Aptos"/>
              </a:rPr>
              <a:t>All</a:t>
            </a:r>
            <a:br/>
            <a:r>
              <a:rPr b="0" lang="fr-FR" sz="6600" spc="-1" strike="noStrike">
                <a:solidFill>
                  <a:srgbClr val="ffffff"/>
                </a:solidFill>
                <a:latin typeface="Aptos"/>
              </a:rPr>
              <a:t>Constraints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80000" y="1080000"/>
            <a:ext cx="7905240" cy="3323880"/>
          </a:xfrm>
          <a:prstGeom prst="rect">
            <a:avLst/>
          </a:prstGeom>
          <a:ln w="0">
            <a:noFill/>
          </a:ln>
        </p:spPr>
      </p:pic>
      <p:sp>
        <p:nvSpPr>
          <p:cNvPr id="219" name="TextShape 1"/>
          <p:cNvSpPr txBox="1"/>
          <p:nvPr/>
        </p:nvSpPr>
        <p:spPr>
          <a:xfrm>
            <a:off x="5940000" y="709200"/>
            <a:ext cx="3638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1) Add Boolean indicator variables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940000" y="2029680"/>
            <a:ext cx="3327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2) Assume they are set to ‘true’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5940000" y="2916000"/>
            <a:ext cx="402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3) Extract an unsat subset from solver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5940000" y="3816000"/>
            <a:ext cx="37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4) Incrementally solve diff. subsets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3" name="Line 5"/>
          <p:cNvSpPr/>
          <p:nvPr/>
        </p:nvSpPr>
        <p:spPr>
          <a:xfrm flipH="1">
            <a:off x="2889000" y="920880"/>
            <a:ext cx="3111480" cy="952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6"/>
          <p:cNvSpPr/>
          <p:nvPr/>
        </p:nvSpPr>
        <p:spPr>
          <a:xfrm flipH="1">
            <a:off x="2968560" y="2206800"/>
            <a:ext cx="3000240" cy="2379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7"/>
          <p:cNvSpPr/>
          <p:nvPr/>
        </p:nvSpPr>
        <p:spPr>
          <a:xfrm flipH="1" flipV="1">
            <a:off x="2269800" y="2841480"/>
            <a:ext cx="3714840" cy="222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8"/>
          <p:cNvSpPr/>
          <p:nvPr/>
        </p:nvSpPr>
        <p:spPr>
          <a:xfrm flipH="1" flipV="1">
            <a:off x="3603600" y="3587760"/>
            <a:ext cx="2336400" cy="3722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731600" cy="603612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3420000" y="1620000"/>
            <a:ext cx="6120000" cy="37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n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g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n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f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420000" y="1620000"/>
            <a:ext cx="702000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</a:t>
            </a:r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learning</a:t>
            </a:r>
            <a:endParaRPr b="1" lang="en-GB" sz="2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420000" y="1620000"/>
            <a:ext cx="702000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learning with assumptions</a:t>
            </a:r>
            <a:endParaRPr b="1" lang="en-GB" sz="2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180000" y="360000"/>
            <a:ext cx="10080000" cy="821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u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m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p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t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i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o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n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v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r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i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b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l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e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endParaRPr b="1" lang="en-GB" sz="28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560880" y="111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7" name="TextShape 6"/>
          <p:cNvSpPr txBox="1"/>
          <p:nvPr/>
        </p:nvSpPr>
        <p:spPr>
          <a:xfrm>
            <a:off x="1568880" y="11163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8" name="TextShape 7"/>
          <p:cNvSpPr txBox="1"/>
          <p:nvPr/>
        </p:nvSpPr>
        <p:spPr>
          <a:xfrm>
            <a:off x="2504880" y="11167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9" name="TextShape 8"/>
          <p:cNvSpPr txBox="1"/>
          <p:nvPr/>
        </p:nvSpPr>
        <p:spPr>
          <a:xfrm>
            <a:off x="3548880" y="11170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0" name="TextShape 9"/>
          <p:cNvSpPr txBox="1"/>
          <p:nvPr/>
        </p:nvSpPr>
        <p:spPr>
          <a:xfrm>
            <a:off x="4916880" y="111744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1" name="TextShape 10"/>
          <p:cNvSpPr txBox="1"/>
          <p:nvPr/>
        </p:nvSpPr>
        <p:spPr>
          <a:xfrm>
            <a:off x="6248880" y="111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2" name="TextShape 11"/>
          <p:cNvSpPr txBox="1"/>
          <p:nvPr/>
        </p:nvSpPr>
        <p:spPr>
          <a:xfrm>
            <a:off x="7220880" y="11181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3" name="TextShape 12"/>
          <p:cNvSpPr txBox="1"/>
          <p:nvPr/>
        </p:nvSpPr>
        <p:spPr>
          <a:xfrm>
            <a:off x="8192880" y="11185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8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4" name="TextShape 13"/>
          <p:cNvSpPr txBox="1"/>
          <p:nvPr/>
        </p:nvSpPr>
        <p:spPr>
          <a:xfrm>
            <a:off x="9200880" y="11188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9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5" name="TextShape 14"/>
          <p:cNvSpPr txBox="1"/>
          <p:nvPr/>
        </p:nvSpPr>
        <p:spPr>
          <a:xfrm>
            <a:off x="689760" y="210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6" name="TextShape 15"/>
          <p:cNvSpPr txBox="1"/>
          <p:nvPr/>
        </p:nvSpPr>
        <p:spPr>
          <a:xfrm>
            <a:off x="684000" y="2935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7" name="TextShape 16"/>
          <p:cNvSpPr txBox="1"/>
          <p:nvPr/>
        </p:nvSpPr>
        <p:spPr>
          <a:xfrm>
            <a:off x="689760" y="340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8" name="TextShape 17"/>
          <p:cNvSpPr txBox="1"/>
          <p:nvPr/>
        </p:nvSpPr>
        <p:spPr>
          <a:xfrm>
            <a:off x="576000" y="4212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9" name="TextShape 18"/>
          <p:cNvSpPr txBox="1"/>
          <p:nvPr/>
        </p:nvSpPr>
        <p:spPr>
          <a:xfrm>
            <a:off x="576000" y="466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0" name="TextShape 19"/>
          <p:cNvSpPr txBox="1"/>
          <p:nvPr/>
        </p:nvSpPr>
        <p:spPr>
          <a:xfrm>
            <a:off x="689760" y="507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1" name="TextShape 20"/>
          <p:cNvSpPr txBox="1"/>
          <p:nvPr/>
        </p:nvSpPr>
        <p:spPr>
          <a:xfrm>
            <a:off x="4289760" y="309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2" name="TextShape 21"/>
          <p:cNvSpPr txBox="1"/>
          <p:nvPr/>
        </p:nvSpPr>
        <p:spPr>
          <a:xfrm>
            <a:off x="4320000" y="3420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3" name="TextShape 22"/>
          <p:cNvSpPr txBox="1"/>
          <p:nvPr/>
        </p:nvSpPr>
        <p:spPr>
          <a:xfrm>
            <a:off x="5765760" y="4140000"/>
            <a:ext cx="1218240" cy="5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5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</a:rPr>
              <a:t>7</a:t>
            </a:r>
            <a:endParaRPr b="0" lang="en-GB" sz="15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54" name="TextShape 23"/>
          <p:cNvSpPr txBox="1"/>
          <p:nvPr/>
        </p:nvSpPr>
        <p:spPr>
          <a:xfrm>
            <a:off x="3096000" y="471600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5" name="TextShape 24"/>
          <p:cNvSpPr txBox="1"/>
          <p:nvPr/>
        </p:nvSpPr>
        <p:spPr>
          <a:xfrm>
            <a:off x="3024000" y="428436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 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\/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6" name="TextShape 25"/>
          <p:cNvSpPr txBox="1"/>
          <p:nvPr/>
        </p:nvSpPr>
        <p:spPr>
          <a:xfrm>
            <a:off x="1800000" y="15678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 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7" name="TextShape 26"/>
          <p:cNvSpPr txBox="1"/>
          <p:nvPr/>
        </p:nvSpPr>
        <p:spPr>
          <a:xfrm>
            <a:off x="1800000" y="17841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8" name="TextShape 27"/>
          <p:cNvSpPr txBox="1"/>
          <p:nvPr/>
        </p:nvSpPr>
        <p:spPr>
          <a:xfrm>
            <a:off x="1800000" y="20005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9" name="TextShape 28"/>
          <p:cNvSpPr txBox="1"/>
          <p:nvPr/>
        </p:nvSpPr>
        <p:spPr>
          <a:xfrm>
            <a:off x="1800000" y="22168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0" name="TextShape 29"/>
          <p:cNvSpPr txBox="1"/>
          <p:nvPr/>
        </p:nvSpPr>
        <p:spPr>
          <a:xfrm>
            <a:off x="1800000" y="243324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1" name="TextShape 30"/>
          <p:cNvSpPr txBox="1"/>
          <p:nvPr/>
        </p:nvSpPr>
        <p:spPr>
          <a:xfrm>
            <a:off x="1800000" y="26496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2" name="TextShape 31"/>
          <p:cNvSpPr txBox="1"/>
          <p:nvPr/>
        </p:nvSpPr>
        <p:spPr>
          <a:xfrm>
            <a:off x="1800000" y="28659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3" name="TextShape 32"/>
          <p:cNvSpPr txBox="1"/>
          <p:nvPr/>
        </p:nvSpPr>
        <p:spPr>
          <a:xfrm>
            <a:off x="1800000" y="30823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8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4" name="TextShape 33"/>
          <p:cNvSpPr txBox="1"/>
          <p:nvPr/>
        </p:nvSpPr>
        <p:spPr>
          <a:xfrm>
            <a:off x="1800000" y="32986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a9 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80000" y="360000"/>
            <a:ext cx="10080000" cy="821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Assumption variables</a:t>
            </a:r>
            <a:endParaRPr b="1" lang="en-GB" sz="28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68" name="TextShape 4"/>
          <p:cNvSpPr txBox="1"/>
          <p:nvPr/>
        </p:nvSpPr>
        <p:spPr>
          <a:xfrm>
            <a:off x="560880" y="111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9" name="TextShape 5"/>
          <p:cNvSpPr txBox="1"/>
          <p:nvPr/>
        </p:nvSpPr>
        <p:spPr>
          <a:xfrm>
            <a:off x="1568880" y="11163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0" name="TextShape 6"/>
          <p:cNvSpPr txBox="1"/>
          <p:nvPr/>
        </p:nvSpPr>
        <p:spPr>
          <a:xfrm>
            <a:off x="2504880" y="11167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1" name="TextShape 7"/>
          <p:cNvSpPr txBox="1"/>
          <p:nvPr/>
        </p:nvSpPr>
        <p:spPr>
          <a:xfrm>
            <a:off x="3548880" y="11170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2" name="TextShape 8"/>
          <p:cNvSpPr txBox="1"/>
          <p:nvPr/>
        </p:nvSpPr>
        <p:spPr>
          <a:xfrm>
            <a:off x="4916880" y="111744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3" name="TextShape 9"/>
          <p:cNvSpPr txBox="1"/>
          <p:nvPr/>
        </p:nvSpPr>
        <p:spPr>
          <a:xfrm>
            <a:off x="6248880" y="111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4" name="TextShape 10"/>
          <p:cNvSpPr txBox="1"/>
          <p:nvPr/>
        </p:nvSpPr>
        <p:spPr>
          <a:xfrm>
            <a:off x="7220880" y="11181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5" name="TextShape 11"/>
          <p:cNvSpPr txBox="1"/>
          <p:nvPr/>
        </p:nvSpPr>
        <p:spPr>
          <a:xfrm>
            <a:off x="8192880" y="11185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a8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6" name="TextShape 12"/>
          <p:cNvSpPr txBox="1"/>
          <p:nvPr/>
        </p:nvSpPr>
        <p:spPr>
          <a:xfrm>
            <a:off x="9200880" y="11188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9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7" name="TextShape 13"/>
          <p:cNvSpPr txBox="1"/>
          <p:nvPr/>
        </p:nvSpPr>
        <p:spPr>
          <a:xfrm>
            <a:off x="689760" y="210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8" name="TextShape 14"/>
          <p:cNvSpPr txBox="1"/>
          <p:nvPr/>
        </p:nvSpPr>
        <p:spPr>
          <a:xfrm>
            <a:off x="684000" y="2935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9" name="TextShape 15"/>
          <p:cNvSpPr txBox="1"/>
          <p:nvPr/>
        </p:nvSpPr>
        <p:spPr>
          <a:xfrm>
            <a:off x="689760" y="340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0" name="TextShape 16"/>
          <p:cNvSpPr txBox="1"/>
          <p:nvPr/>
        </p:nvSpPr>
        <p:spPr>
          <a:xfrm>
            <a:off x="576000" y="4212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1" name="TextShape 17"/>
          <p:cNvSpPr txBox="1"/>
          <p:nvPr/>
        </p:nvSpPr>
        <p:spPr>
          <a:xfrm>
            <a:off x="576000" y="466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2" name="TextShape 18"/>
          <p:cNvSpPr txBox="1"/>
          <p:nvPr/>
        </p:nvSpPr>
        <p:spPr>
          <a:xfrm>
            <a:off x="689760" y="507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3" name="TextShape 19"/>
          <p:cNvSpPr txBox="1"/>
          <p:nvPr/>
        </p:nvSpPr>
        <p:spPr>
          <a:xfrm>
            <a:off x="3096000" y="471600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4" name="TextShape 20"/>
          <p:cNvSpPr txBox="1"/>
          <p:nvPr/>
        </p:nvSpPr>
        <p:spPr>
          <a:xfrm>
            <a:off x="3024000" y="428436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5" name="TextShape 21"/>
          <p:cNvSpPr txBox="1"/>
          <p:nvPr/>
        </p:nvSpPr>
        <p:spPr>
          <a:xfrm>
            <a:off x="1800000" y="15678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6" name="TextShape 22"/>
          <p:cNvSpPr txBox="1"/>
          <p:nvPr/>
        </p:nvSpPr>
        <p:spPr>
          <a:xfrm>
            <a:off x="1800000" y="17841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7" name="TextShape 23"/>
          <p:cNvSpPr txBox="1"/>
          <p:nvPr/>
        </p:nvSpPr>
        <p:spPr>
          <a:xfrm>
            <a:off x="1800000" y="20005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8" name="TextShape 24"/>
          <p:cNvSpPr txBox="1"/>
          <p:nvPr/>
        </p:nvSpPr>
        <p:spPr>
          <a:xfrm>
            <a:off x="1800000" y="22168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a4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9" name="TextShape 25"/>
          <p:cNvSpPr txBox="1"/>
          <p:nvPr/>
        </p:nvSpPr>
        <p:spPr>
          <a:xfrm>
            <a:off x="1800000" y="243324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0" name="TextShape 26"/>
          <p:cNvSpPr txBox="1"/>
          <p:nvPr/>
        </p:nvSpPr>
        <p:spPr>
          <a:xfrm>
            <a:off x="1800000" y="26496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a6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1" name="TextShape 27"/>
          <p:cNvSpPr txBox="1"/>
          <p:nvPr/>
        </p:nvSpPr>
        <p:spPr>
          <a:xfrm>
            <a:off x="1800000" y="28659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2" name="TextShape 28"/>
          <p:cNvSpPr txBox="1"/>
          <p:nvPr/>
        </p:nvSpPr>
        <p:spPr>
          <a:xfrm>
            <a:off x="1800000" y="30823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a8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3" name="TextShape 29"/>
          <p:cNvSpPr txBox="1"/>
          <p:nvPr/>
        </p:nvSpPr>
        <p:spPr>
          <a:xfrm>
            <a:off x="1800000" y="32986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a9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4" name="CustomShape 30"/>
          <p:cNvSpPr/>
          <p:nvPr/>
        </p:nvSpPr>
        <p:spPr>
          <a:xfrm>
            <a:off x="3420000" y="1440000"/>
            <a:ext cx="7020000" cy="32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learning with assumptions</a:t>
            </a:r>
            <a:endParaRPr b="1" lang="en-GB" sz="2800" spc="-1" strike="noStrike">
              <a:latin typeface="Arial"/>
            </a:endParaRPr>
          </a:p>
          <a:p>
            <a:endParaRPr b="1" lang="en-GB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Can extract UNSAT core:</a:t>
            </a:r>
            <a:br/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assumption variables present in ‘final’ conflict</a:t>
            </a:r>
            <a:endParaRPr b="1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Can solve repeatedly with diff. assumption variables</a:t>
            </a:r>
            <a:br/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learned clauses </a:t>
            </a:r>
            <a:r>
              <a:rPr b="0" lang="en-GB" sz="2000" spc="-1" strike="noStrike" u="sng">
                <a:solidFill>
                  <a:srgbClr val="333333"/>
                </a:solidFill>
                <a:uFillTx/>
                <a:latin typeface="Arial"/>
              </a:rPr>
              <a:t>remain valid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 (contain the assumps)</a:t>
            </a:r>
            <a:endParaRPr b="1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504000" y="360000"/>
            <a:ext cx="9072000" cy="476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1 2 3 4 5 6 7 8                                          most to least preferred (lexico)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5 6 7 8</a:t>
            </a:r>
            <a:r>
              <a:rPr b="0" lang="en-GB" sz="3200" spc="-1" strike="noStrike">
                <a:latin typeface="Arial"/>
                <a:ea typeface="Bitstream Vera Sans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r>
              <a:rPr b="0" lang="en-GB" sz="3200" spc="-1" strike="noStrike">
                <a:latin typeface="Arial"/>
                <a:ea typeface="Bitstream Vera Sans"/>
              </a:rPr>
              <a:t>                               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check constraints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1 2 3 4 5 6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7 8</a:t>
            </a:r>
            <a:r>
              <a:rPr b="0" lang="en-GB" sz="3200" spc="-1" strike="noStrike">
                <a:latin typeface="Arial"/>
                <a:ea typeface="Bitstream Vera Sans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r>
              <a:rPr b="0" lang="en-GB" sz="3200" spc="-1" strike="noStrike">
                <a:latin typeface="Arial"/>
                <a:ea typeface="Bitstream Vera Sans"/>
              </a:rPr>
              <a:t>                                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other constraints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1 2 3 4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 5 6 7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</a:rPr>
              <a:t> 8</a:t>
            </a:r>
            <a:r>
              <a:rPr b="0" lang="en-GB" sz="3200" spc="-1" strike="noStrike">
                <a:latin typeface="Arial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UNSAT</a:t>
            </a:r>
            <a:r>
              <a:rPr b="0" lang="en-GB" sz="3200" spc="-1" strike="noStrike">
                <a:latin typeface="Arial"/>
              </a:rPr>
              <a:t>                           </a:t>
            </a:r>
            <a:r>
              <a:rPr b="0" lang="en-GB" sz="3200" spc="-1" strike="noStrike" u="sng">
                <a:uFillTx/>
                <a:latin typeface="Arial"/>
              </a:rPr>
              <a:t>in the mus</a:t>
            </a:r>
            <a:r>
              <a:rPr b="0" lang="en-GB" sz="3200" spc="-1" strike="noStrike">
                <a:latin typeface="Arial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1 2 3 4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 5 6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</a:rPr>
              <a:t> </a:t>
            </a:r>
            <a:r>
              <a:rPr b="0" lang="en-GB" sz="3200" spc="-1" strike="noStrike" u="sng">
                <a:highlight>
                  <a:srgbClr val="ffb66c"/>
                </a:highlight>
                <a:uFillTx/>
                <a:latin typeface="Arial"/>
              </a:rPr>
              <a:t>7</a:t>
            </a:r>
            <a:r>
              <a:rPr b="0" lang="en-GB" sz="3200" spc="-1" strike="noStrike">
                <a:latin typeface="Arial"/>
              </a:rPr>
              <a:t> 8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5 6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UNSAT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3 4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UNSAT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Bitstream Vera Sans"/>
              </a:rPr>
              <a:t>1 2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done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2024-03-25T10:13:04Z</dcterms:created>
  <dc:creator/>
  <dc:description/>
  <dc:language>en-GB</dc:language>
  <cp:lastModifiedBy/>
  <dcterms:modified xsi:type="dcterms:W3CDTF">2024-03-27T14:31:51Z</dcterms:modified>
  <cp:revision>12</cp:revision>
  <dc:subject/>
  <dc:title/>
</cp:coreProperties>
</file>